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92" r:id="rId2"/>
    <p:sldId id="450" r:id="rId3"/>
    <p:sldId id="452" r:id="rId4"/>
    <p:sldId id="453" r:id="rId5"/>
    <p:sldId id="454" r:id="rId6"/>
    <p:sldId id="455" r:id="rId7"/>
    <p:sldId id="456" r:id="rId8"/>
    <p:sldId id="457" r:id="rId9"/>
    <p:sldId id="458" r:id="rId10"/>
    <p:sldId id="459" r:id="rId11"/>
    <p:sldId id="461" r:id="rId12"/>
    <p:sldId id="462" r:id="rId13"/>
    <p:sldId id="463" r:id="rId14"/>
    <p:sldId id="464" r:id="rId15"/>
    <p:sldId id="483" r:id="rId16"/>
    <p:sldId id="465" r:id="rId17"/>
    <p:sldId id="466" r:id="rId18"/>
    <p:sldId id="467" r:id="rId19"/>
    <p:sldId id="469" r:id="rId20"/>
    <p:sldId id="468" r:id="rId21"/>
    <p:sldId id="484" r:id="rId22"/>
    <p:sldId id="393" r:id="rId23"/>
  </p:sldIdLst>
  <p:sldSz cx="12192000" cy="6858000"/>
  <p:notesSz cx="6858000" cy="9144000"/>
  <p:defaultText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FB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D711DB-DF60-442D-95C2-723FCC169C4B}" v="1" dt="2021-05-20T20:55:02.6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édio 2 - Ênfas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Estilo Médio 2 - Ênfas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enhum Estilo, Nenhuma Grad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53"/>
    <p:restoredTop sz="77638" autoAdjust="0"/>
  </p:normalViewPr>
  <p:slideViewPr>
    <p:cSldViewPr snapToGrid="0" snapToObjects="1">
      <p:cViewPr varScale="1">
        <p:scale>
          <a:sx n="63" d="100"/>
          <a:sy n="63" d="100"/>
        </p:scale>
        <p:origin x="131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ANDRE" userId="734048d45b8f99b5" providerId="LiveId" clId="{E2D711DB-DF60-442D-95C2-723FCC169C4B}"/>
    <pc:docChg chg="custSel addSld delSld modSld">
      <pc:chgData name="ALEXANDRE" userId="734048d45b8f99b5" providerId="LiveId" clId="{E2D711DB-DF60-442D-95C2-723FCC169C4B}" dt="2021-06-04T13:44:07.991" v="10" actId="1035"/>
      <pc:docMkLst>
        <pc:docMk/>
      </pc:docMkLst>
      <pc:sldChg chg="modSp mod">
        <pc:chgData name="ALEXANDRE" userId="734048d45b8f99b5" providerId="LiveId" clId="{E2D711DB-DF60-442D-95C2-723FCC169C4B}" dt="2021-05-20T20:54:23.332" v="7" actId="20577"/>
        <pc:sldMkLst>
          <pc:docMk/>
          <pc:sldMk cId="3926119694" sldId="450"/>
        </pc:sldMkLst>
        <pc:spChg chg="mod">
          <ac:chgData name="ALEXANDRE" userId="734048d45b8f99b5" providerId="LiveId" clId="{E2D711DB-DF60-442D-95C2-723FCC169C4B}" dt="2021-05-20T20:54:23.332" v="7" actId="20577"/>
          <ac:spMkLst>
            <pc:docMk/>
            <pc:sldMk cId="3926119694" sldId="450"/>
            <ac:spMk id="5" creationId="{9EA39031-E3A7-1E43-8BB3-77F0B1C8C3DA}"/>
          </ac:spMkLst>
        </pc:spChg>
      </pc:sldChg>
      <pc:sldChg chg="modSp mod">
        <pc:chgData name="ALEXANDRE" userId="734048d45b8f99b5" providerId="LiveId" clId="{E2D711DB-DF60-442D-95C2-723FCC169C4B}" dt="2021-06-04T13:44:07.991" v="10" actId="1035"/>
        <pc:sldMkLst>
          <pc:docMk/>
          <pc:sldMk cId="3019570748" sldId="467"/>
        </pc:sldMkLst>
        <pc:spChg chg="mod">
          <ac:chgData name="ALEXANDRE" userId="734048d45b8f99b5" providerId="LiveId" clId="{E2D711DB-DF60-442D-95C2-723FCC169C4B}" dt="2021-06-04T13:44:07.991" v="10" actId="1035"/>
          <ac:spMkLst>
            <pc:docMk/>
            <pc:sldMk cId="3019570748" sldId="467"/>
            <ac:spMk id="2" creationId="{99C804EB-3B34-4881-BF54-D680AB8BDD41}"/>
          </ac:spMkLst>
        </pc:spChg>
      </pc:sldChg>
      <pc:sldChg chg="del">
        <pc:chgData name="ALEXANDRE" userId="734048d45b8f99b5" providerId="LiveId" clId="{E2D711DB-DF60-442D-95C2-723FCC169C4B}" dt="2021-05-20T20:54:47.951" v="8" actId="47"/>
        <pc:sldMkLst>
          <pc:docMk/>
          <pc:sldMk cId="170930100" sldId="470"/>
        </pc:sldMkLst>
      </pc:sldChg>
      <pc:sldChg chg="del">
        <pc:chgData name="ALEXANDRE" userId="734048d45b8f99b5" providerId="LiveId" clId="{E2D711DB-DF60-442D-95C2-723FCC169C4B}" dt="2021-05-20T20:54:47.951" v="8" actId="47"/>
        <pc:sldMkLst>
          <pc:docMk/>
          <pc:sldMk cId="702708444" sldId="477"/>
        </pc:sldMkLst>
      </pc:sldChg>
      <pc:sldChg chg="del">
        <pc:chgData name="ALEXANDRE" userId="734048d45b8f99b5" providerId="LiveId" clId="{E2D711DB-DF60-442D-95C2-723FCC169C4B}" dt="2021-05-20T20:54:47.951" v="8" actId="47"/>
        <pc:sldMkLst>
          <pc:docMk/>
          <pc:sldMk cId="2599966394" sldId="478"/>
        </pc:sldMkLst>
      </pc:sldChg>
      <pc:sldChg chg="del">
        <pc:chgData name="ALEXANDRE" userId="734048d45b8f99b5" providerId="LiveId" clId="{E2D711DB-DF60-442D-95C2-723FCC169C4B}" dt="2021-05-20T20:54:47.951" v="8" actId="47"/>
        <pc:sldMkLst>
          <pc:docMk/>
          <pc:sldMk cId="3651808881" sldId="479"/>
        </pc:sldMkLst>
      </pc:sldChg>
      <pc:sldChg chg="del">
        <pc:chgData name="ALEXANDRE" userId="734048d45b8f99b5" providerId="LiveId" clId="{E2D711DB-DF60-442D-95C2-723FCC169C4B}" dt="2021-05-20T20:54:47.951" v="8" actId="47"/>
        <pc:sldMkLst>
          <pc:docMk/>
          <pc:sldMk cId="1440323811" sldId="480"/>
        </pc:sldMkLst>
      </pc:sldChg>
      <pc:sldChg chg="add">
        <pc:chgData name="ALEXANDRE" userId="734048d45b8f99b5" providerId="LiveId" clId="{E2D711DB-DF60-442D-95C2-723FCC169C4B}" dt="2021-05-20T20:55:02.649" v="9"/>
        <pc:sldMkLst>
          <pc:docMk/>
          <pc:sldMk cId="3377971412" sldId="484"/>
        </pc:sldMkLst>
      </pc:sldChg>
      <pc:sldChg chg="del">
        <pc:chgData name="ALEXANDRE" userId="734048d45b8f99b5" providerId="LiveId" clId="{E2D711DB-DF60-442D-95C2-723FCC169C4B}" dt="2021-05-20T20:54:47.951" v="8" actId="47"/>
        <pc:sldMkLst>
          <pc:docMk/>
          <pc:sldMk cId="1500836309" sldId="561"/>
        </pc:sldMkLst>
      </pc:sldChg>
      <pc:sldChg chg="del">
        <pc:chgData name="ALEXANDRE" userId="734048d45b8f99b5" providerId="LiveId" clId="{E2D711DB-DF60-442D-95C2-723FCC169C4B}" dt="2021-05-20T20:54:47.951" v="8" actId="47"/>
        <pc:sldMkLst>
          <pc:docMk/>
          <pc:sldMk cId="558145612" sldId="562"/>
        </pc:sldMkLst>
      </pc:sldChg>
      <pc:sldChg chg="del">
        <pc:chgData name="ALEXANDRE" userId="734048d45b8f99b5" providerId="LiveId" clId="{E2D711DB-DF60-442D-95C2-723FCC169C4B}" dt="2021-05-20T20:54:47.951" v="8" actId="47"/>
        <pc:sldMkLst>
          <pc:docMk/>
          <pc:sldMk cId="3254455979" sldId="563"/>
        </pc:sldMkLst>
      </pc:sldChg>
      <pc:sldChg chg="del">
        <pc:chgData name="ALEXANDRE" userId="734048d45b8f99b5" providerId="LiveId" clId="{E2D711DB-DF60-442D-95C2-723FCC169C4B}" dt="2021-05-20T20:54:47.951" v="8" actId="47"/>
        <pc:sldMkLst>
          <pc:docMk/>
          <pc:sldMk cId="2400737478" sldId="569"/>
        </pc:sldMkLst>
      </pc:sldChg>
      <pc:sldChg chg="del">
        <pc:chgData name="ALEXANDRE" userId="734048d45b8f99b5" providerId="LiveId" clId="{E2D711DB-DF60-442D-95C2-723FCC169C4B}" dt="2021-05-20T20:54:47.951" v="8" actId="47"/>
        <pc:sldMkLst>
          <pc:docMk/>
          <pc:sldMk cId="1790300075" sldId="573"/>
        </pc:sldMkLst>
      </pc:sldChg>
      <pc:sldChg chg="del">
        <pc:chgData name="ALEXANDRE" userId="734048d45b8f99b5" providerId="LiveId" clId="{E2D711DB-DF60-442D-95C2-723FCC169C4B}" dt="2021-05-20T20:54:47.951" v="8" actId="47"/>
        <pc:sldMkLst>
          <pc:docMk/>
          <pc:sldMk cId="785745494" sldId="574"/>
        </pc:sldMkLst>
      </pc:sldChg>
      <pc:sldChg chg="del">
        <pc:chgData name="ALEXANDRE" userId="734048d45b8f99b5" providerId="LiveId" clId="{E2D711DB-DF60-442D-95C2-723FCC169C4B}" dt="2021-05-20T20:54:47.951" v="8" actId="47"/>
        <pc:sldMkLst>
          <pc:docMk/>
          <pc:sldMk cId="3882520813" sldId="575"/>
        </pc:sldMkLst>
      </pc:sldChg>
      <pc:sldChg chg="del">
        <pc:chgData name="ALEXANDRE" userId="734048d45b8f99b5" providerId="LiveId" clId="{E2D711DB-DF60-442D-95C2-723FCC169C4B}" dt="2021-05-20T20:54:47.951" v="8" actId="47"/>
        <pc:sldMkLst>
          <pc:docMk/>
          <pc:sldMk cId="4006938907" sldId="576"/>
        </pc:sldMkLst>
      </pc:sldChg>
      <pc:sldChg chg="del">
        <pc:chgData name="ALEXANDRE" userId="734048d45b8f99b5" providerId="LiveId" clId="{E2D711DB-DF60-442D-95C2-723FCC169C4B}" dt="2021-05-20T20:54:47.951" v="8" actId="47"/>
        <pc:sldMkLst>
          <pc:docMk/>
          <pc:sldMk cId="2181863384" sldId="578"/>
        </pc:sldMkLst>
      </pc:sldChg>
      <pc:sldChg chg="del">
        <pc:chgData name="ALEXANDRE" userId="734048d45b8f99b5" providerId="LiveId" clId="{E2D711DB-DF60-442D-95C2-723FCC169C4B}" dt="2021-05-20T20:54:47.951" v="8" actId="47"/>
        <pc:sldMkLst>
          <pc:docMk/>
          <pc:sldMk cId="1566121540" sldId="579"/>
        </pc:sldMkLst>
      </pc:sldChg>
      <pc:sldChg chg="del">
        <pc:chgData name="ALEXANDRE" userId="734048d45b8f99b5" providerId="LiveId" clId="{E2D711DB-DF60-442D-95C2-723FCC169C4B}" dt="2021-05-20T20:54:47.951" v="8" actId="47"/>
        <pc:sldMkLst>
          <pc:docMk/>
          <pc:sldMk cId="1593903452" sldId="580"/>
        </pc:sldMkLst>
      </pc:sldChg>
      <pc:sldChg chg="del">
        <pc:chgData name="ALEXANDRE" userId="734048d45b8f99b5" providerId="LiveId" clId="{E2D711DB-DF60-442D-95C2-723FCC169C4B}" dt="2021-05-20T20:54:47.951" v="8" actId="47"/>
        <pc:sldMkLst>
          <pc:docMk/>
          <pc:sldMk cId="2561660222" sldId="581"/>
        </pc:sldMkLst>
      </pc:sldChg>
      <pc:sldChg chg="del">
        <pc:chgData name="ALEXANDRE" userId="734048d45b8f99b5" providerId="LiveId" clId="{E2D711DB-DF60-442D-95C2-723FCC169C4B}" dt="2021-05-20T20:54:47.951" v="8" actId="47"/>
        <pc:sldMkLst>
          <pc:docMk/>
          <pc:sldMk cId="4153481829" sldId="582"/>
        </pc:sldMkLst>
      </pc:sldChg>
      <pc:sldChg chg="del">
        <pc:chgData name="ALEXANDRE" userId="734048d45b8f99b5" providerId="LiveId" clId="{E2D711DB-DF60-442D-95C2-723FCC169C4B}" dt="2021-05-20T20:54:47.951" v="8" actId="47"/>
        <pc:sldMkLst>
          <pc:docMk/>
          <pc:sldMk cId="3440068821" sldId="583"/>
        </pc:sldMkLst>
      </pc:sldChg>
      <pc:sldChg chg="del">
        <pc:chgData name="ALEXANDRE" userId="734048d45b8f99b5" providerId="LiveId" clId="{E2D711DB-DF60-442D-95C2-723FCC169C4B}" dt="2021-05-20T20:54:47.951" v="8" actId="47"/>
        <pc:sldMkLst>
          <pc:docMk/>
          <pc:sldMk cId="1202277183" sldId="584"/>
        </pc:sldMkLst>
      </pc:sldChg>
      <pc:sldChg chg="del">
        <pc:chgData name="ALEXANDRE" userId="734048d45b8f99b5" providerId="LiveId" clId="{E2D711DB-DF60-442D-95C2-723FCC169C4B}" dt="2021-05-20T20:54:47.951" v="8" actId="47"/>
        <pc:sldMkLst>
          <pc:docMk/>
          <pc:sldMk cId="3133658667" sldId="585"/>
        </pc:sldMkLst>
      </pc:sldChg>
      <pc:sldChg chg="del">
        <pc:chgData name="ALEXANDRE" userId="734048d45b8f99b5" providerId="LiveId" clId="{E2D711DB-DF60-442D-95C2-723FCC169C4B}" dt="2021-05-20T20:54:47.951" v="8" actId="47"/>
        <pc:sldMkLst>
          <pc:docMk/>
          <pc:sldMk cId="3011569856" sldId="586"/>
        </pc:sldMkLst>
      </pc:sldChg>
      <pc:sldChg chg="del">
        <pc:chgData name="ALEXANDRE" userId="734048d45b8f99b5" providerId="LiveId" clId="{E2D711DB-DF60-442D-95C2-723FCC169C4B}" dt="2021-05-20T20:54:47.951" v="8" actId="47"/>
        <pc:sldMkLst>
          <pc:docMk/>
          <pc:sldMk cId="948145389" sldId="587"/>
        </pc:sldMkLst>
      </pc:sldChg>
      <pc:sldChg chg="del">
        <pc:chgData name="ALEXANDRE" userId="734048d45b8f99b5" providerId="LiveId" clId="{E2D711DB-DF60-442D-95C2-723FCC169C4B}" dt="2021-05-20T20:54:47.951" v="8" actId="47"/>
        <pc:sldMkLst>
          <pc:docMk/>
          <pc:sldMk cId="3206962142" sldId="588"/>
        </pc:sldMkLst>
      </pc:sldChg>
      <pc:sldChg chg="del">
        <pc:chgData name="ALEXANDRE" userId="734048d45b8f99b5" providerId="LiveId" clId="{E2D711DB-DF60-442D-95C2-723FCC169C4B}" dt="2021-05-20T20:54:47.951" v="8" actId="47"/>
        <pc:sldMkLst>
          <pc:docMk/>
          <pc:sldMk cId="1844937853" sldId="589"/>
        </pc:sldMkLst>
      </pc:sldChg>
      <pc:sldChg chg="del">
        <pc:chgData name="ALEXANDRE" userId="734048d45b8f99b5" providerId="LiveId" clId="{E2D711DB-DF60-442D-95C2-723FCC169C4B}" dt="2021-05-20T20:54:47.951" v="8" actId="47"/>
        <pc:sldMkLst>
          <pc:docMk/>
          <pc:sldMk cId="4217504336" sldId="590"/>
        </pc:sldMkLst>
      </pc:sldChg>
      <pc:sldChg chg="del">
        <pc:chgData name="ALEXANDRE" userId="734048d45b8f99b5" providerId="LiveId" clId="{E2D711DB-DF60-442D-95C2-723FCC169C4B}" dt="2021-05-20T20:54:47.951" v="8" actId="47"/>
        <pc:sldMkLst>
          <pc:docMk/>
          <pc:sldMk cId="1638388668" sldId="591"/>
        </pc:sldMkLst>
      </pc:sldChg>
      <pc:sldChg chg="del">
        <pc:chgData name="ALEXANDRE" userId="734048d45b8f99b5" providerId="LiveId" clId="{E2D711DB-DF60-442D-95C2-723FCC169C4B}" dt="2021-05-20T20:54:47.951" v="8" actId="47"/>
        <pc:sldMkLst>
          <pc:docMk/>
          <pc:sldMk cId="3704075286" sldId="593"/>
        </pc:sldMkLst>
      </pc:sldChg>
      <pc:sldChg chg="del">
        <pc:chgData name="ALEXANDRE" userId="734048d45b8f99b5" providerId="LiveId" clId="{E2D711DB-DF60-442D-95C2-723FCC169C4B}" dt="2021-05-20T20:54:47.951" v="8" actId="47"/>
        <pc:sldMkLst>
          <pc:docMk/>
          <pc:sldMk cId="3700403531" sldId="594"/>
        </pc:sldMkLst>
      </pc:sldChg>
      <pc:sldChg chg="del">
        <pc:chgData name="ALEXANDRE" userId="734048d45b8f99b5" providerId="LiveId" clId="{E2D711DB-DF60-442D-95C2-723FCC169C4B}" dt="2021-05-20T20:54:47.951" v="8" actId="47"/>
        <pc:sldMkLst>
          <pc:docMk/>
          <pc:sldMk cId="462054603" sldId="595"/>
        </pc:sldMkLst>
      </pc:sldChg>
      <pc:sldChg chg="del">
        <pc:chgData name="ALEXANDRE" userId="734048d45b8f99b5" providerId="LiveId" clId="{E2D711DB-DF60-442D-95C2-723FCC169C4B}" dt="2021-05-20T20:54:47.951" v="8" actId="47"/>
        <pc:sldMkLst>
          <pc:docMk/>
          <pc:sldMk cId="1806880185" sldId="596"/>
        </pc:sldMkLst>
      </pc:sldChg>
      <pc:sldChg chg="del">
        <pc:chgData name="ALEXANDRE" userId="734048d45b8f99b5" providerId="LiveId" clId="{E2D711DB-DF60-442D-95C2-723FCC169C4B}" dt="2021-05-20T20:54:47.951" v="8" actId="47"/>
        <pc:sldMkLst>
          <pc:docMk/>
          <pc:sldMk cId="487420660" sldId="597"/>
        </pc:sldMkLst>
      </pc:sldChg>
      <pc:sldChg chg="del">
        <pc:chgData name="ALEXANDRE" userId="734048d45b8f99b5" providerId="LiveId" clId="{E2D711DB-DF60-442D-95C2-723FCC169C4B}" dt="2021-05-20T20:54:47.951" v="8" actId="47"/>
        <pc:sldMkLst>
          <pc:docMk/>
          <pc:sldMk cId="1864033930" sldId="598"/>
        </pc:sldMkLst>
      </pc:sldChg>
      <pc:sldChg chg="del">
        <pc:chgData name="ALEXANDRE" userId="734048d45b8f99b5" providerId="LiveId" clId="{E2D711DB-DF60-442D-95C2-723FCC169C4B}" dt="2021-05-20T20:54:47.951" v="8" actId="47"/>
        <pc:sldMkLst>
          <pc:docMk/>
          <pc:sldMk cId="3818629510" sldId="599"/>
        </pc:sldMkLst>
      </pc:sldChg>
      <pc:sldChg chg="del">
        <pc:chgData name="ALEXANDRE" userId="734048d45b8f99b5" providerId="LiveId" clId="{E2D711DB-DF60-442D-95C2-723FCC169C4B}" dt="2021-05-20T20:54:47.951" v="8" actId="47"/>
        <pc:sldMkLst>
          <pc:docMk/>
          <pc:sldMk cId="1641931635" sldId="600"/>
        </pc:sldMkLst>
      </pc:sldChg>
      <pc:sldChg chg="del">
        <pc:chgData name="ALEXANDRE" userId="734048d45b8f99b5" providerId="LiveId" clId="{E2D711DB-DF60-442D-95C2-723FCC169C4B}" dt="2021-05-20T20:54:47.951" v="8" actId="47"/>
        <pc:sldMkLst>
          <pc:docMk/>
          <pc:sldMk cId="2095723643" sldId="601"/>
        </pc:sldMkLst>
      </pc:sldChg>
      <pc:sldChg chg="del">
        <pc:chgData name="ALEXANDRE" userId="734048d45b8f99b5" providerId="LiveId" clId="{E2D711DB-DF60-442D-95C2-723FCC169C4B}" dt="2021-05-20T20:54:47.951" v="8" actId="47"/>
        <pc:sldMkLst>
          <pc:docMk/>
          <pc:sldMk cId="297022289" sldId="602"/>
        </pc:sldMkLst>
      </pc:sldChg>
      <pc:sldChg chg="del">
        <pc:chgData name="ALEXANDRE" userId="734048d45b8f99b5" providerId="LiveId" clId="{E2D711DB-DF60-442D-95C2-723FCC169C4B}" dt="2021-05-20T20:54:47.951" v="8" actId="47"/>
        <pc:sldMkLst>
          <pc:docMk/>
          <pc:sldMk cId="1094327893" sldId="604"/>
        </pc:sldMkLst>
      </pc:sldChg>
      <pc:sldChg chg="del">
        <pc:chgData name="ALEXANDRE" userId="734048d45b8f99b5" providerId="LiveId" clId="{E2D711DB-DF60-442D-95C2-723FCC169C4B}" dt="2021-05-20T20:54:47.951" v="8" actId="47"/>
        <pc:sldMkLst>
          <pc:docMk/>
          <pc:sldMk cId="1143455177" sldId="605"/>
        </pc:sldMkLst>
      </pc:sldChg>
      <pc:sldChg chg="del">
        <pc:chgData name="ALEXANDRE" userId="734048d45b8f99b5" providerId="LiveId" clId="{E2D711DB-DF60-442D-95C2-723FCC169C4B}" dt="2021-05-20T20:54:47.951" v="8" actId="47"/>
        <pc:sldMkLst>
          <pc:docMk/>
          <pc:sldMk cId="3160316154" sldId="606"/>
        </pc:sldMkLst>
      </pc:sldChg>
      <pc:sldChg chg="del">
        <pc:chgData name="ALEXANDRE" userId="734048d45b8f99b5" providerId="LiveId" clId="{E2D711DB-DF60-442D-95C2-723FCC169C4B}" dt="2021-05-20T20:54:47.951" v="8" actId="47"/>
        <pc:sldMkLst>
          <pc:docMk/>
          <pc:sldMk cId="1982206001" sldId="608"/>
        </pc:sldMkLst>
      </pc:sldChg>
      <pc:sldChg chg="del">
        <pc:chgData name="ALEXANDRE" userId="734048d45b8f99b5" providerId="LiveId" clId="{E2D711DB-DF60-442D-95C2-723FCC169C4B}" dt="2021-05-20T20:54:47.951" v="8" actId="47"/>
        <pc:sldMkLst>
          <pc:docMk/>
          <pc:sldMk cId="977433235" sldId="609"/>
        </pc:sldMkLst>
      </pc:sldChg>
      <pc:sldChg chg="del">
        <pc:chgData name="ALEXANDRE" userId="734048d45b8f99b5" providerId="LiveId" clId="{E2D711DB-DF60-442D-95C2-723FCC169C4B}" dt="2021-05-20T20:54:47.951" v="8" actId="47"/>
        <pc:sldMkLst>
          <pc:docMk/>
          <pc:sldMk cId="1984388630" sldId="612"/>
        </pc:sldMkLst>
      </pc:sldChg>
      <pc:sldChg chg="del">
        <pc:chgData name="ALEXANDRE" userId="734048d45b8f99b5" providerId="LiveId" clId="{E2D711DB-DF60-442D-95C2-723FCC169C4B}" dt="2021-05-20T20:54:47.951" v="8" actId="47"/>
        <pc:sldMkLst>
          <pc:docMk/>
          <pc:sldMk cId="3960663232" sldId="61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4A7F4B-52AB-934C-9D56-DBFDEE93AEEB}" type="datetimeFigureOut">
              <a:rPr lang="en-US" smtClean="0"/>
              <a:t>6/4/2021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65B6E2-4ED3-5447-AEFE-CC6D843EC761}" type="slidenum">
              <a:rPr lang="en-US" smtClean="0"/>
              <a:t>‹nº›</a:t>
            </a:fld>
            <a:endParaRPr lang="en-US"/>
          </a:p>
        </p:txBody>
      </p:sp>
    </p:spTree>
    <p:extLst>
      <p:ext uri="{BB962C8B-B14F-4D97-AF65-F5344CB8AC3E}">
        <p14:creationId xmlns:p14="http://schemas.microsoft.com/office/powerpoint/2010/main" val="10029347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F265B6E2-4ED3-5447-AEFE-CC6D843EC761}" type="slidenum">
              <a:rPr lang="en-US" smtClean="0"/>
              <a:t>4</a:t>
            </a:fld>
            <a:endParaRPr lang="en-US"/>
          </a:p>
        </p:txBody>
      </p:sp>
    </p:spTree>
    <p:extLst>
      <p:ext uri="{BB962C8B-B14F-4D97-AF65-F5344CB8AC3E}">
        <p14:creationId xmlns:p14="http://schemas.microsoft.com/office/powerpoint/2010/main" val="2032491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5B6E2-4ED3-5447-AEFE-CC6D843EC7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4651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F265B6E2-4ED3-5447-AEFE-CC6D843EC761}" type="slidenum">
              <a:rPr lang="en-US" smtClean="0"/>
              <a:t>5</a:t>
            </a:fld>
            <a:endParaRPr lang="en-US"/>
          </a:p>
        </p:txBody>
      </p:sp>
    </p:spTree>
    <p:extLst>
      <p:ext uri="{BB962C8B-B14F-4D97-AF65-F5344CB8AC3E}">
        <p14:creationId xmlns:p14="http://schemas.microsoft.com/office/powerpoint/2010/main" val="2951729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F265B6E2-4ED3-5447-AEFE-CC6D843EC761}" type="slidenum">
              <a:rPr lang="en-US" smtClean="0"/>
              <a:t>6</a:t>
            </a:fld>
            <a:endParaRPr lang="en-US"/>
          </a:p>
        </p:txBody>
      </p:sp>
    </p:spTree>
    <p:extLst>
      <p:ext uri="{BB962C8B-B14F-4D97-AF65-F5344CB8AC3E}">
        <p14:creationId xmlns:p14="http://schemas.microsoft.com/office/powerpoint/2010/main" val="3159624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F265B6E2-4ED3-5447-AEFE-CC6D843EC761}" type="slidenum">
              <a:rPr lang="en-US" smtClean="0"/>
              <a:t>7</a:t>
            </a:fld>
            <a:endParaRPr lang="en-US"/>
          </a:p>
        </p:txBody>
      </p:sp>
    </p:spTree>
    <p:extLst>
      <p:ext uri="{BB962C8B-B14F-4D97-AF65-F5344CB8AC3E}">
        <p14:creationId xmlns:p14="http://schemas.microsoft.com/office/powerpoint/2010/main" val="649397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F265B6E2-4ED3-5447-AEFE-CC6D843EC761}" type="slidenum">
              <a:rPr lang="en-US" smtClean="0"/>
              <a:t>8</a:t>
            </a:fld>
            <a:endParaRPr lang="en-US"/>
          </a:p>
        </p:txBody>
      </p:sp>
    </p:spTree>
    <p:extLst>
      <p:ext uri="{BB962C8B-B14F-4D97-AF65-F5344CB8AC3E}">
        <p14:creationId xmlns:p14="http://schemas.microsoft.com/office/powerpoint/2010/main" val="1082082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F265B6E2-4ED3-5447-AEFE-CC6D843EC761}" type="slidenum">
              <a:rPr lang="en-US" smtClean="0"/>
              <a:t>9</a:t>
            </a:fld>
            <a:endParaRPr lang="en-US"/>
          </a:p>
        </p:txBody>
      </p:sp>
    </p:spTree>
    <p:extLst>
      <p:ext uri="{BB962C8B-B14F-4D97-AF65-F5344CB8AC3E}">
        <p14:creationId xmlns:p14="http://schemas.microsoft.com/office/powerpoint/2010/main" val="3533655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F265B6E2-4ED3-5447-AEFE-CC6D843EC761}" type="slidenum">
              <a:rPr lang="en-US" smtClean="0"/>
              <a:t>10</a:t>
            </a:fld>
            <a:endParaRPr lang="en-US"/>
          </a:p>
        </p:txBody>
      </p:sp>
    </p:spTree>
    <p:extLst>
      <p:ext uri="{BB962C8B-B14F-4D97-AF65-F5344CB8AC3E}">
        <p14:creationId xmlns:p14="http://schemas.microsoft.com/office/powerpoint/2010/main" val="35661806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F265B6E2-4ED3-5447-AEFE-CC6D843EC761}" type="slidenum">
              <a:rPr lang="en-US" smtClean="0"/>
              <a:t>11</a:t>
            </a:fld>
            <a:endParaRPr lang="en-US"/>
          </a:p>
        </p:txBody>
      </p:sp>
    </p:spTree>
    <p:extLst>
      <p:ext uri="{BB962C8B-B14F-4D97-AF65-F5344CB8AC3E}">
        <p14:creationId xmlns:p14="http://schemas.microsoft.com/office/powerpoint/2010/main" val="1186486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5B6E2-4ED3-5447-AEFE-CC6D843EC7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5078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4F29E-6945-2A44-8CCF-A6F97A0E97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83EBBD-1C3E-9D47-BDE0-D937E15C9F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325018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C91EB-AEEC-D64B-82BB-2EEAEB848C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BE491F-507E-5248-912F-1924179C1450}"/>
              </a:ext>
            </a:extLst>
          </p:cNvPr>
          <p:cNvSpPr>
            <a:spLocks noGrp="1"/>
          </p:cNvSpPr>
          <p:nvPr>
            <p:ph idx="1"/>
          </p:nvPr>
        </p:nvSpPr>
        <p:spPr>
          <a:xfrm>
            <a:off x="838200" y="1825625"/>
            <a:ext cx="10515600" cy="3625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650170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hyperlink" Target="mailto:barretoabb@tec.mx"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67F52C-9B38-4247-A5F3-7414F45135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FE2AF37-5B74-5346-B54C-67EC1ECF1C70}"/>
              </a:ext>
            </a:extLst>
          </p:cNvPr>
          <p:cNvSpPr>
            <a:spLocks noGrp="1"/>
          </p:cNvSpPr>
          <p:nvPr>
            <p:ph type="body" idx="1"/>
          </p:nvPr>
        </p:nvSpPr>
        <p:spPr>
          <a:xfrm>
            <a:off x="838200" y="1825625"/>
            <a:ext cx="10515600" cy="393881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a:extLst>
              <a:ext uri="{FF2B5EF4-FFF2-40B4-BE49-F238E27FC236}">
                <a16:creationId xmlns:a16="http://schemas.microsoft.com/office/drawing/2014/main" id="{38AFE5C2-1433-F142-A339-ED31AC66A4B3}"/>
              </a:ext>
            </a:extLst>
          </p:cNvPr>
          <p:cNvCxnSpPr/>
          <p:nvPr userDrawn="1"/>
        </p:nvCxnSpPr>
        <p:spPr>
          <a:xfrm>
            <a:off x="769545" y="5909419"/>
            <a:ext cx="10584255"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3" name="Date Placeholder 3">
            <a:extLst>
              <a:ext uri="{FF2B5EF4-FFF2-40B4-BE49-F238E27FC236}">
                <a16:creationId xmlns:a16="http://schemas.microsoft.com/office/drawing/2014/main" id="{5A7ECE46-C06C-8D46-8792-A4A18BDF2410}"/>
              </a:ext>
            </a:extLst>
          </p:cNvPr>
          <p:cNvSpPr txBox="1">
            <a:spLocks/>
          </p:cNvSpPr>
          <p:nvPr userDrawn="1"/>
        </p:nvSpPr>
        <p:spPr>
          <a:xfrm>
            <a:off x="5310612" y="6212142"/>
            <a:ext cx="1570776" cy="180982"/>
          </a:xfrm>
          <a:prstGeom prst="rect">
            <a:avLst/>
          </a:prstGeom>
        </p:spPr>
        <p:txBody>
          <a:bodyPr vert="horz" lIns="91440" tIns="45720" rIns="91440" bIns="45720" rtlCol="0" anchor="ctr"/>
          <a:lstStyle>
            <a:defPPr>
              <a:defRPr lang="en-B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57F7AD1-3AF9-3A4B-A3DF-82170F92AD60}" type="slidenum">
              <a:rPr lang="en-US" sz="1400" smtClean="0">
                <a:solidFill>
                  <a:srgbClr val="002060"/>
                </a:solidFill>
              </a:rPr>
              <a:pPr algn="ctr"/>
              <a:t>‹nº›</a:t>
            </a:fld>
            <a:endParaRPr lang="en-US" sz="1400" dirty="0">
              <a:solidFill>
                <a:srgbClr val="002060"/>
              </a:solidFill>
            </a:endParaRPr>
          </a:p>
        </p:txBody>
      </p:sp>
      <p:sp>
        <p:nvSpPr>
          <p:cNvPr id="14" name="TextBox 13">
            <a:extLst>
              <a:ext uri="{FF2B5EF4-FFF2-40B4-BE49-F238E27FC236}">
                <a16:creationId xmlns:a16="http://schemas.microsoft.com/office/drawing/2014/main" id="{77897A08-423E-3948-A58C-11916401483C}"/>
              </a:ext>
            </a:extLst>
          </p:cNvPr>
          <p:cNvSpPr txBox="1"/>
          <p:nvPr userDrawn="1"/>
        </p:nvSpPr>
        <p:spPr>
          <a:xfrm>
            <a:off x="7924800" y="6221090"/>
            <a:ext cx="335143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1" u="none" dirty="0">
                <a:solidFill>
                  <a:srgbClr val="002060"/>
                </a:solidFill>
                <a:latin typeface="Abadi" panose="020B0604020104020204" pitchFamily="34" charset="0"/>
              </a:rPr>
              <a:t>TC2023– Alexandre B. Barreto, Ph.D.</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1" u="none" dirty="0">
                <a:solidFill>
                  <a:srgbClr val="002060"/>
                </a:solidFill>
                <a:latin typeface="Abadi" panose="020B0604020104020204" pitchFamily="34" charset="0"/>
                <a:hlinkClick r:id="rId4"/>
              </a:rPr>
              <a:t>barretoabb@tec.mx</a:t>
            </a:r>
            <a:r>
              <a:rPr lang="en-US" sz="1400" b="1" i="1" u="none" dirty="0">
                <a:solidFill>
                  <a:srgbClr val="002060"/>
                </a:solidFill>
                <a:latin typeface="Abadi" panose="020B0604020104020204" pitchFamily="34" charset="0"/>
              </a:rPr>
              <a:t> </a:t>
            </a:r>
          </a:p>
        </p:txBody>
      </p:sp>
      <p:pic>
        <p:nvPicPr>
          <p:cNvPr id="2050" name="Picture 2" descr="See the source image">
            <a:extLst>
              <a:ext uri="{FF2B5EF4-FFF2-40B4-BE49-F238E27FC236}">
                <a16:creationId xmlns:a16="http://schemas.microsoft.com/office/drawing/2014/main" id="{F15A19B6-965D-444B-A337-35736EA78506}"/>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38200" y="6064732"/>
            <a:ext cx="2186091" cy="57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465388"/>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b="1" kern="1200">
          <a:solidFill>
            <a:srgbClr val="002060"/>
          </a:solidFill>
          <a:latin typeface="Abadi" panose="020B06040201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8FD3F1-2757-0048-9847-F11FECB6246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 y="10"/>
            <a:ext cx="12192001" cy="4666928"/>
          </a:xfrm>
          <a:prstGeom prst="rect">
            <a:avLst/>
          </a:prstGeom>
        </p:spPr>
      </p:pic>
      <p:pic>
        <p:nvPicPr>
          <p:cNvPr id="22" name="Picture 13">
            <a:extLst>
              <a:ext uri="{FF2B5EF4-FFF2-40B4-BE49-F238E27FC236}">
                <a16:creationId xmlns:a16="http://schemas.microsoft.com/office/drawing/2014/main" id="{DEF28D5B-2926-4FE4-BF22-EA37C737E8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t="51817"/>
          <a:stretch/>
        </p:blipFill>
        <p:spPr>
          <a:xfrm>
            <a:off x="0" y="3553566"/>
            <a:ext cx="12192000" cy="3304434"/>
          </a:xfrm>
          <a:prstGeom prst="rect">
            <a:avLst/>
          </a:prstGeom>
        </p:spPr>
      </p:pic>
      <p:sp>
        <p:nvSpPr>
          <p:cNvPr id="23" name="Oval 15">
            <a:extLst>
              <a:ext uri="{FF2B5EF4-FFF2-40B4-BE49-F238E27FC236}">
                <a16:creationId xmlns:a16="http://schemas.microsoft.com/office/drawing/2014/main" id="{02E941BD-027E-419D-A57B-79D61423B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111" y="4606470"/>
            <a:ext cx="767645" cy="57513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3BFDA17-7C99-BB4B-AA35-34F998ACE2BE}"/>
              </a:ext>
            </a:extLst>
          </p:cNvPr>
          <p:cNvSpPr>
            <a:spLocks noGrp="1"/>
          </p:cNvSpPr>
          <p:nvPr>
            <p:ph type="ctrTitle"/>
          </p:nvPr>
        </p:nvSpPr>
        <p:spPr>
          <a:xfrm>
            <a:off x="344311" y="4588147"/>
            <a:ext cx="5774916" cy="1968174"/>
          </a:xfrm>
        </p:spPr>
        <p:txBody>
          <a:bodyPr anchor="ctr">
            <a:noAutofit/>
          </a:bodyPr>
          <a:lstStyle/>
          <a:p>
            <a:pPr algn="l">
              <a:lnSpc>
                <a:spcPct val="100000"/>
              </a:lnSpc>
            </a:pPr>
            <a:r>
              <a:rPr lang="en-US" sz="3600" b="1" dirty="0">
                <a:solidFill>
                  <a:srgbClr val="002060"/>
                </a:solidFill>
                <a:latin typeface="Aharoni" panose="02010803020104030203" pitchFamily="2" charset="-79"/>
                <a:cs typeface="Aharoni" panose="02010803020104030203" pitchFamily="2" charset="-79"/>
              </a:rPr>
              <a:t>Computational Intelligence</a:t>
            </a:r>
            <a:br>
              <a:rPr lang="en-US" sz="3600" b="1" dirty="0">
                <a:solidFill>
                  <a:srgbClr val="002060"/>
                </a:solidFill>
                <a:latin typeface="Aharoni" panose="02010803020104030203" pitchFamily="2" charset="-79"/>
                <a:cs typeface="Aharoni" panose="02010803020104030203" pitchFamily="2" charset="-79"/>
              </a:rPr>
            </a:br>
            <a:r>
              <a:rPr lang="en-US" sz="3600" b="1" dirty="0">
                <a:solidFill>
                  <a:srgbClr val="002060"/>
                </a:solidFill>
              </a:rPr>
              <a:t>(TC2023)</a:t>
            </a:r>
          </a:p>
        </p:txBody>
      </p:sp>
      <p:pic>
        <p:nvPicPr>
          <p:cNvPr id="1026" name="Picture 2" descr="See the source image">
            <a:extLst>
              <a:ext uri="{FF2B5EF4-FFF2-40B4-BE49-F238E27FC236}">
                <a16:creationId xmlns:a16="http://schemas.microsoft.com/office/drawing/2014/main" id="{BBE3C7B2-C2D6-419E-A6AD-D75A1533A4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3653" y="4976921"/>
            <a:ext cx="451485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3439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74A3AE-B806-41A6-A98E-44E2B1FED83C}"/>
              </a:ext>
            </a:extLst>
          </p:cNvPr>
          <p:cNvSpPr>
            <a:spLocks noGrp="1"/>
          </p:cNvSpPr>
          <p:nvPr>
            <p:ph type="title"/>
          </p:nvPr>
        </p:nvSpPr>
        <p:spPr>
          <a:xfrm>
            <a:off x="838200" y="243205"/>
            <a:ext cx="11024616" cy="1632399"/>
          </a:xfrm>
        </p:spPr>
        <p:txBody>
          <a:bodyPr>
            <a:normAutofit fontScale="90000"/>
          </a:bodyPr>
          <a:lstStyle/>
          <a:p>
            <a:r>
              <a:rPr lang="en-US" sz="5400" dirty="0"/>
              <a:t>How a hacker directly monetized through attacking web consumer applications?</a:t>
            </a:r>
          </a:p>
        </p:txBody>
      </p:sp>
      <p:sp>
        <p:nvSpPr>
          <p:cNvPr id="4" name="Espaço Reservado para Conteúdo 3">
            <a:extLst>
              <a:ext uri="{FF2B5EF4-FFF2-40B4-BE49-F238E27FC236}">
                <a16:creationId xmlns:a16="http://schemas.microsoft.com/office/drawing/2014/main" id="{218C3BBA-30DB-4D0B-88D9-24ED6785BDAC}"/>
              </a:ext>
            </a:extLst>
          </p:cNvPr>
          <p:cNvSpPr>
            <a:spLocks noGrp="1"/>
          </p:cNvSpPr>
          <p:nvPr>
            <p:ph idx="1"/>
          </p:nvPr>
        </p:nvSpPr>
        <p:spPr>
          <a:xfrm>
            <a:off x="838200" y="2342036"/>
            <a:ext cx="5518404" cy="2173927"/>
          </a:xfrm>
        </p:spPr>
        <p:txBody>
          <a:bodyPr>
            <a:normAutofit fontScale="92500"/>
          </a:bodyPr>
          <a:lstStyle/>
          <a:p>
            <a:pPr marL="0" indent="0" algn="just">
              <a:buNone/>
            </a:pPr>
            <a:r>
              <a:rPr lang="en-US" sz="3600" b="1" dirty="0"/>
              <a:t>Click fraud </a:t>
            </a:r>
            <a:r>
              <a:rPr lang="en-US" sz="3600" dirty="0"/>
              <a:t>consists of bots or other automated tools clicking links for the sole purpose of increasing click counts. </a:t>
            </a:r>
          </a:p>
        </p:txBody>
      </p:sp>
      <p:pic>
        <p:nvPicPr>
          <p:cNvPr id="6146" name="Picture 2" descr="See the source image">
            <a:extLst>
              <a:ext uri="{FF2B5EF4-FFF2-40B4-BE49-F238E27FC236}">
                <a16:creationId xmlns:a16="http://schemas.microsoft.com/office/drawing/2014/main" id="{87EFD5F8-3207-483A-A881-2D0E81F628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5986" y="2207037"/>
            <a:ext cx="3942158" cy="2626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716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74A3AE-B806-41A6-A98E-44E2B1FED83C}"/>
              </a:ext>
            </a:extLst>
          </p:cNvPr>
          <p:cNvSpPr>
            <a:spLocks noGrp="1"/>
          </p:cNvSpPr>
          <p:nvPr>
            <p:ph type="title"/>
          </p:nvPr>
        </p:nvSpPr>
        <p:spPr>
          <a:xfrm>
            <a:off x="838200" y="243205"/>
            <a:ext cx="11024616" cy="2146427"/>
          </a:xfrm>
        </p:spPr>
        <p:txBody>
          <a:bodyPr>
            <a:normAutofit fontScale="90000"/>
          </a:bodyPr>
          <a:lstStyle/>
          <a:p>
            <a:r>
              <a:rPr lang="en-US" sz="5400" dirty="0"/>
              <a:t>How a hacker </a:t>
            </a:r>
            <a:r>
              <a:rPr lang="en-US" sz="5400" dirty="0">
                <a:solidFill>
                  <a:srgbClr val="FF0000"/>
                </a:solidFill>
              </a:rPr>
              <a:t>indirectly</a:t>
            </a:r>
            <a:r>
              <a:rPr lang="en-US" sz="5400" dirty="0"/>
              <a:t> monetized through attacking web consumer applications?</a:t>
            </a:r>
          </a:p>
        </p:txBody>
      </p:sp>
      <p:pic>
        <p:nvPicPr>
          <p:cNvPr id="8194" name="Picture 2" descr="See the source image">
            <a:extLst>
              <a:ext uri="{FF2B5EF4-FFF2-40B4-BE49-F238E27FC236}">
                <a16:creationId xmlns:a16="http://schemas.microsoft.com/office/drawing/2014/main" id="{80C696CC-FE70-4C15-946A-0713E23A42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0122" y="2878644"/>
            <a:ext cx="4514850" cy="229552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See the source image">
            <a:extLst>
              <a:ext uri="{FF2B5EF4-FFF2-40B4-BE49-F238E27FC236}">
                <a16:creationId xmlns:a16="http://schemas.microsoft.com/office/drawing/2014/main" id="{34071EBE-6224-481B-BB38-0A9E62F748C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1187" b="13011"/>
          <a:stretch/>
        </p:blipFill>
        <p:spPr bwMode="auto">
          <a:xfrm>
            <a:off x="501570" y="2706624"/>
            <a:ext cx="5594430" cy="2828544"/>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C36F6BED-662A-451D-AD31-3A55BE8254D6}"/>
              </a:ext>
            </a:extLst>
          </p:cNvPr>
          <p:cNvSpPr txBox="1"/>
          <p:nvPr/>
        </p:nvSpPr>
        <p:spPr>
          <a:xfrm>
            <a:off x="667512" y="2659559"/>
            <a:ext cx="2161169" cy="769441"/>
          </a:xfrm>
          <a:prstGeom prst="rect">
            <a:avLst/>
          </a:prstGeom>
          <a:noFill/>
        </p:spPr>
        <p:txBody>
          <a:bodyPr wrap="none" rtlCol="0">
            <a:spAutoFit/>
          </a:bodyPr>
          <a:lstStyle/>
          <a:p>
            <a:r>
              <a:rPr lang="en-US" sz="4400" b="1" dirty="0">
                <a:solidFill>
                  <a:schemeClr val="accent4">
                    <a:lumMod val="20000"/>
                    <a:lumOff val="80000"/>
                  </a:schemeClr>
                </a:solidFill>
              </a:rPr>
              <a:t>Phishing</a:t>
            </a:r>
          </a:p>
        </p:txBody>
      </p:sp>
    </p:spTree>
    <p:extLst>
      <p:ext uri="{BB962C8B-B14F-4D97-AF65-F5344CB8AC3E}">
        <p14:creationId xmlns:p14="http://schemas.microsoft.com/office/powerpoint/2010/main" val="1458265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44433B1D-8818-491D-BE81-28A23CEDA782}"/>
              </a:ext>
            </a:extLst>
          </p:cNvPr>
          <p:cNvSpPr>
            <a:spLocks noGrp="1"/>
          </p:cNvSpPr>
          <p:nvPr>
            <p:ph type="title"/>
          </p:nvPr>
        </p:nvSpPr>
        <p:spPr>
          <a:xfrm>
            <a:off x="1255060" y="5754812"/>
            <a:ext cx="9681882" cy="950602"/>
          </a:xfrm>
        </p:spPr>
        <p:txBody>
          <a:bodyPr vert="horz" lIns="91440" tIns="45720" rIns="91440" bIns="45720" rtlCol="0" anchor="b">
            <a:normAutofit fontScale="90000"/>
          </a:bodyPr>
          <a:lstStyle/>
          <a:p>
            <a:pPr algn="ctr"/>
            <a:r>
              <a:rPr lang="en-US" sz="4800" dirty="0">
                <a:solidFill>
                  <a:schemeClr val="accent1">
                    <a:lumMod val="50000"/>
                  </a:schemeClr>
                </a:solidFill>
                <a:latin typeface="Aharoni" panose="02010803020104030203" pitchFamily="2" charset="-79"/>
                <a:cs typeface="Aharoni" panose="02010803020104030203" pitchFamily="2" charset="-79"/>
              </a:rPr>
              <a:t>Types of Abuse - Authentication and Account Takeover</a:t>
            </a:r>
          </a:p>
        </p:txBody>
      </p:sp>
      <p:pic>
        <p:nvPicPr>
          <p:cNvPr id="2052" name="Picture 4" descr="For Your Safety and Convenience - Cyber Security Countermeasures Now Become  a Part of Every Tech Conversation | TRINUS">
            <a:extLst>
              <a:ext uri="{FF2B5EF4-FFF2-40B4-BE49-F238E27FC236}">
                <a16:creationId xmlns:a16="http://schemas.microsoft.com/office/drawing/2014/main" id="{4C5DEF1D-D478-40EE-8BB3-3E4DF509042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3436"/>
          <a:stretch/>
        </p:blipFill>
        <p:spPr bwMode="auto">
          <a:xfrm>
            <a:off x="20" y="10"/>
            <a:ext cx="12191979" cy="5886523"/>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7971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74A3AE-B806-41A6-A98E-44E2B1FED83C}"/>
              </a:ext>
            </a:extLst>
          </p:cNvPr>
          <p:cNvSpPr>
            <a:spLocks noGrp="1"/>
          </p:cNvSpPr>
          <p:nvPr>
            <p:ph type="title"/>
          </p:nvPr>
        </p:nvSpPr>
        <p:spPr>
          <a:xfrm>
            <a:off x="569976" y="182245"/>
            <a:ext cx="10515600" cy="1118299"/>
          </a:xfrm>
        </p:spPr>
        <p:txBody>
          <a:bodyPr>
            <a:normAutofit fontScale="90000"/>
          </a:bodyPr>
          <a:lstStyle/>
          <a:p>
            <a:r>
              <a:rPr lang="en-US" sz="5400" dirty="0"/>
              <a:t>Authentication and Account Takeover</a:t>
            </a:r>
          </a:p>
        </p:txBody>
      </p:sp>
      <p:sp>
        <p:nvSpPr>
          <p:cNvPr id="3" name="Espaço Reservado para Conteúdo 2">
            <a:extLst>
              <a:ext uri="{FF2B5EF4-FFF2-40B4-BE49-F238E27FC236}">
                <a16:creationId xmlns:a16="http://schemas.microsoft.com/office/drawing/2014/main" id="{CDF9BB88-1594-42AB-90A0-26E426D62B57}"/>
              </a:ext>
            </a:extLst>
          </p:cNvPr>
          <p:cNvSpPr>
            <a:spLocks noGrp="1"/>
          </p:cNvSpPr>
          <p:nvPr>
            <p:ph idx="1"/>
          </p:nvPr>
        </p:nvSpPr>
        <p:spPr>
          <a:xfrm>
            <a:off x="691896" y="1284352"/>
            <a:ext cx="6708648" cy="4576000"/>
          </a:xfrm>
        </p:spPr>
        <p:txBody>
          <a:bodyPr>
            <a:normAutofit/>
          </a:bodyPr>
          <a:lstStyle/>
          <a:p>
            <a:pPr algn="just">
              <a:lnSpc>
                <a:spcPct val="100000"/>
              </a:lnSpc>
            </a:pPr>
            <a:r>
              <a:rPr lang="en-US" sz="3600" dirty="0"/>
              <a:t>Authentication on the internet today overwhelmingly takes the form of </a:t>
            </a:r>
            <a:r>
              <a:rPr lang="en-US" sz="3600" b="1" u="sng" dirty="0"/>
              <a:t>passwords</a:t>
            </a:r>
            <a:r>
              <a:rPr lang="en-US" sz="3600" dirty="0"/>
              <a:t>.</a:t>
            </a:r>
          </a:p>
          <a:p>
            <a:pPr algn="just">
              <a:lnSpc>
                <a:spcPct val="100000"/>
              </a:lnSpc>
            </a:pPr>
            <a:r>
              <a:rPr lang="en-US" sz="3600" dirty="0"/>
              <a:t>In the ideal situation, passwords serve to identify a user by verifying a snippet of information that is known only to that user. </a:t>
            </a:r>
          </a:p>
        </p:txBody>
      </p:sp>
      <p:pic>
        <p:nvPicPr>
          <p:cNvPr id="4" name="Imagem 3">
            <a:extLst>
              <a:ext uri="{FF2B5EF4-FFF2-40B4-BE49-F238E27FC236}">
                <a16:creationId xmlns:a16="http://schemas.microsoft.com/office/drawing/2014/main" id="{FECACF01-E1A2-4F72-9691-ADD6F0024AAC}"/>
              </a:ext>
            </a:extLst>
          </p:cNvPr>
          <p:cNvPicPr>
            <a:picLocks noChangeAspect="1"/>
          </p:cNvPicPr>
          <p:nvPr/>
        </p:nvPicPr>
        <p:blipFill>
          <a:blip r:embed="rId3"/>
          <a:stretch>
            <a:fillRect/>
          </a:stretch>
        </p:blipFill>
        <p:spPr>
          <a:xfrm>
            <a:off x="7676388" y="2101596"/>
            <a:ext cx="3982212" cy="2654808"/>
          </a:xfrm>
          <a:prstGeom prst="rect">
            <a:avLst/>
          </a:prstGeom>
        </p:spPr>
      </p:pic>
    </p:spTree>
    <p:extLst>
      <p:ext uri="{BB962C8B-B14F-4D97-AF65-F5344CB8AC3E}">
        <p14:creationId xmlns:p14="http://schemas.microsoft.com/office/powerpoint/2010/main" val="2829993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74A3AE-B806-41A6-A98E-44E2B1FED83C}"/>
              </a:ext>
            </a:extLst>
          </p:cNvPr>
          <p:cNvSpPr>
            <a:spLocks noGrp="1"/>
          </p:cNvSpPr>
          <p:nvPr>
            <p:ph type="title"/>
          </p:nvPr>
        </p:nvSpPr>
        <p:spPr>
          <a:xfrm>
            <a:off x="569976" y="182245"/>
            <a:ext cx="10515600" cy="1118299"/>
          </a:xfrm>
        </p:spPr>
        <p:txBody>
          <a:bodyPr>
            <a:normAutofit/>
          </a:bodyPr>
          <a:lstStyle/>
          <a:p>
            <a:r>
              <a:rPr lang="en-US" sz="5400" dirty="0"/>
              <a:t>Password Flaws</a:t>
            </a:r>
          </a:p>
        </p:txBody>
      </p:sp>
      <p:sp>
        <p:nvSpPr>
          <p:cNvPr id="3" name="Espaço Reservado para Conteúdo 2">
            <a:extLst>
              <a:ext uri="{FF2B5EF4-FFF2-40B4-BE49-F238E27FC236}">
                <a16:creationId xmlns:a16="http://schemas.microsoft.com/office/drawing/2014/main" id="{CDF9BB88-1594-42AB-90A0-26E426D62B57}"/>
              </a:ext>
            </a:extLst>
          </p:cNvPr>
          <p:cNvSpPr>
            <a:spLocks noGrp="1"/>
          </p:cNvSpPr>
          <p:nvPr>
            <p:ph idx="1"/>
          </p:nvPr>
        </p:nvSpPr>
        <p:spPr>
          <a:xfrm>
            <a:off x="838200" y="1300544"/>
            <a:ext cx="10515600" cy="4466272"/>
          </a:xfrm>
        </p:spPr>
        <p:txBody>
          <a:bodyPr>
            <a:normAutofit/>
          </a:bodyPr>
          <a:lstStyle/>
          <a:p>
            <a:pPr algn="just">
              <a:lnSpc>
                <a:spcPct val="100000"/>
              </a:lnSpc>
            </a:pPr>
            <a:r>
              <a:rPr lang="en-US" dirty="0"/>
              <a:t>Users choose passwords that are </a:t>
            </a:r>
            <a:r>
              <a:rPr lang="en-US" b="1" dirty="0"/>
              <a:t>easy to remember</a:t>
            </a:r>
            <a:r>
              <a:rPr lang="en-US" dirty="0"/>
              <a:t> but also easy to guess.</a:t>
            </a:r>
          </a:p>
          <a:p>
            <a:pPr algn="just">
              <a:lnSpc>
                <a:spcPct val="100000"/>
              </a:lnSpc>
            </a:pPr>
            <a:r>
              <a:rPr lang="en-US" dirty="0"/>
              <a:t>Because it is nearly </a:t>
            </a:r>
            <a:r>
              <a:rPr lang="en-US" b="1" dirty="0"/>
              <a:t>impossible to remember a unique, secure password for each site</a:t>
            </a:r>
            <a:r>
              <a:rPr lang="en-US" dirty="0"/>
              <a:t>, people reuse passwords across multiple sites.</a:t>
            </a:r>
          </a:p>
          <a:p>
            <a:pPr algn="just">
              <a:lnSpc>
                <a:spcPct val="100000"/>
              </a:lnSpc>
            </a:pPr>
            <a:r>
              <a:rPr lang="en-US" dirty="0"/>
              <a:t>Users are </a:t>
            </a:r>
            <a:r>
              <a:rPr lang="en-US" b="1" dirty="0"/>
              <a:t>vulnerable to “phishing” campaigns</a:t>
            </a:r>
            <a:r>
              <a:rPr lang="en-US" dirty="0"/>
              <a:t>, in which a malicious email or website takes on the appearance of a legitimate login form, and tricks users into revealing their credentials.</a:t>
            </a:r>
          </a:p>
          <a:p>
            <a:pPr algn="just">
              <a:lnSpc>
                <a:spcPct val="100000"/>
              </a:lnSpc>
            </a:pPr>
            <a:r>
              <a:rPr lang="en-US" dirty="0"/>
              <a:t>Users might </a:t>
            </a:r>
            <a:r>
              <a:rPr lang="en-US" b="1" dirty="0"/>
              <a:t>write down passwords</a:t>
            </a:r>
            <a:r>
              <a:rPr lang="en-US" dirty="0"/>
              <a:t> where they can be easily read or </a:t>
            </a:r>
            <a:r>
              <a:rPr lang="en-US" b="1" dirty="0"/>
              <a:t>share them</a:t>
            </a:r>
            <a:r>
              <a:rPr lang="en-US" dirty="0"/>
              <a:t> with friends, family, or colleagues.</a:t>
            </a:r>
          </a:p>
        </p:txBody>
      </p:sp>
    </p:spTree>
    <p:extLst>
      <p:ext uri="{BB962C8B-B14F-4D97-AF65-F5344CB8AC3E}">
        <p14:creationId xmlns:p14="http://schemas.microsoft.com/office/powerpoint/2010/main" val="4270518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7E953A-6481-4311-B4D1-3867A3E24898}"/>
              </a:ext>
            </a:extLst>
          </p:cNvPr>
          <p:cNvSpPr>
            <a:spLocks noGrp="1"/>
          </p:cNvSpPr>
          <p:nvPr>
            <p:ph type="title"/>
          </p:nvPr>
        </p:nvSpPr>
        <p:spPr>
          <a:xfrm>
            <a:off x="838200" y="365125"/>
            <a:ext cx="4099560" cy="2536571"/>
          </a:xfrm>
        </p:spPr>
        <p:txBody>
          <a:bodyPr>
            <a:normAutofit fontScale="90000"/>
          </a:bodyPr>
          <a:lstStyle/>
          <a:p>
            <a:r>
              <a:rPr lang="en-US" sz="4800" dirty="0"/>
              <a:t>Features Used to Classify Login Attempts</a:t>
            </a:r>
          </a:p>
        </p:txBody>
      </p:sp>
      <p:sp>
        <p:nvSpPr>
          <p:cNvPr id="4" name="Espaço Reservado para Conteúdo 3">
            <a:extLst>
              <a:ext uri="{FF2B5EF4-FFF2-40B4-BE49-F238E27FC236}">
                <a16:creationId xmlns:a16="http://schemas.microsoft.com/office/drawing/2014/main" id="{799F89D7-88CE-478B-AE3A-1839C97B8F18}"/>
              </a:ext>
            </a:extLst>
          </p:cNvPr>
          <p:cNvSpPr>
            <a:spLocks noGrp="1"/>
          </p:cNvSpPr>
          <p:nvPr>
            <p:ph idx="1"/>
          </p:nvPr>
        </p:nvSpPr>
        <p:spPr>
          <a:xfrm>
            <a:off x="838200" y="2964062"/>
            <a:ext cx="10515600" cy="2767584"/>
          </a:xfrm>
        </p:spPr>
        <p:txBody>
          <a:bodyPr>
            <a:normAutofit fontScale="92500"/>
          </a:bodyPr>
          <a:lstStyle/>
          <a:p>
            <a:pPr>
              <a:lnSpc>
                <a:spcPct val="120000"/>
              </a:lnSpc>
            </a:pPr>
            <a:r>
              <a:rPr lang="en-US" sz="3600" dirty="0"/>
              <a:t>Signals indicating a brute-force attack on a single account;</a:t>
            </a:r>
          </a:p>
          <a:p>
            <a:pPr>
              <a:lnSpc>
                <a:spcPct val="120000"/>
              </a:lnSpc>
            </a:pPr>
            <a:r>
              <a:rPr lang="en-US" sz="3600" dirty="0"/>
              <a:t>Signals indicating a deviation from this user’s established patterns of login;</a:t>
            </a:r>
          </a:p>
          <a:p>
            <a:pPr>
              <a:lnSpc>
                <a:spcPct val="120000"/>
              </a:lnSpc>
            </a:pPr>
            <a:r>
              <a:rPr lang="en-US" sz="3600" dirty="0"/>
              <a:t>Signals indicating large-scale automation of login.</a:t>
            </a:r>
          </a:p>
          <a:p>
            <a:pPr>
              <a:lnSpc>
                <a:spcPct val="120000"/>
              </a:lnSpc>
            </a:pPr>
            <a:endParaRPr lang="en-US" sz="3600" dirty="0"/>
          </a:p>
        </p:txBody>
      </p:sp>
      <p:pic>
        <p:nvPicPr>
          <p:cNvPr id="1026" name="Picture 2" descr="Limit the Number of Failed Login Attempts in Windows 10 - TechCult">
            <a:extLst>
              <a:ext uri="{FF2B5EF4-FFF2-40B4-BE49-F238E27FC236}">
                <a16:creationId xmlns:a16="http://schemas.microsoft.com/office/drawing/2014/main" id="{6A762B4A-B28A-4AC2-8A23-FEAA065645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3150" y="238134"/>
            <a:ext cx="5200650"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901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C804EB-3B34-4881-BF54-D680AB8BDD41}"/>
              </a:ext>
            </a:extLst>
          </p:cNvPr>
          <p:cNvSpPr>
            <a:spLocks noGrp="1"/>
          </p:cNvSpPr>
          <p:nvPr>
            <p:ph type="title"/>
          </p:nvPr>
        </p:nvSpPr>
        <p:spPr>
          <a:xfrm>
            <a:off x="655320" y="145669"/>
            <a:ext cx="7781544" cy="1600200"/>
          </a:xfrm>
        </p:spPr>
        <p:txBody>
          <a:bodyPr>
            <a:normAutofit/>
          </a:bodyPr>
          <a:lstStyle/>
          <a:p>
            <a:r>
              <a:rPr lang="en-US" dirty="0"/>
              <a:t>Brute-force attack on a single account:</a:t>
            </a:r>
          </a:p>
        </p:txBody>
      </p:sp>
      <p:sp>
        <p:nvSpPr>
          <p:cNvPr id="3" name="Espaço Reservado para Conteúdo 2">
            <a:extLst>
              <a:ext uri="{FF2B5EF4-FFF2-40B4-BE49-F238E27FC236}">
                <a16:creationId xmlns:a16="http://schemas.microsoft.com/office/drawing/2014/main" id="{CDFCC1E9-4F55-42CC-A50A-E45EA91F2043}"/>
              </a:ext>
            </a:extLst>
          </p:cNvPr>
          <p:cNvSpPr>
            <a:spLocks noGrp="1"/>
          </p:cNvSpPr>
          <p:nvPr>
            <p:ph idx="1"/>
          </p:nvPr>
        </p:nvSpPr>
        <p:spPr>
          <a:xfrm>
            <a:off x="655320" y="1975104"/>
            <a:ext cx="9939528" cy="3755136"/>
          </a:xfrm>
        </p:spPr>
        <p:txBody>
          <a:bodyPr>
            <a:normAutofit fontScale="85000" lnSpcReduction="20000"/>
          </a:bodyPr>
          <a:lstStyle/>
          <a:p>
            <a:pPr algn="just">
              <a:lnSpc>
                <a:spcPct val="120000"/>
              </a:lnSpc>
            </a:pPr>
            <a:r>
              <a:rPr lang="en-US" sz="3600" b="1" dirty="0"/>
              <a:t>Velocity of login attempts</a:t>
            </a:r>
            <a:r>
              <a:rPr lang="en-US" sz="3600" dirty="0"/>
              <a:t> on the account—simple rate limiting can often be effective</a:t>
            </a:r>
          </a:p>
          <a:p>
            <a:pPr algn="just">
              <a:lnSpc>
                <a:spcPct val="120000"/>
              </a:lnSpc>
            </a:pPr>
            <a:r>
              <a:rPr lang="en-US" sz="3600" dirty="0"/>
              <a:t>Popularity rank of attempted passwords—attackers will try </a:t>
            </a:r>
            <a:r>
              <a:rPr lang="en-US" sz="3600" b="1" dirty="0"/>
              <a:t>common passwords</a:t>
            </a:r>
          </a:p>
          <a:p>
            <a:pPr algn="just">
              <a:lnSpc>
                <a:spcPct val="120000"/>
              </a:lnSpc>
            </a:pPr>
            <a:r>
              <a:rPr lang="en-US" sz="3600" dirty="0"/>
              <a:t>Distribution of password attempts on the account—</a:t>
            </a:r>
            <a:r>
              <a:rPr lang="en-US" sz="3600" b="1" dirty="0"/>
              <a:t>real users will attempt the same password or similar passwords</a:t>
            </a:r>
          </a:p>
        </p:txBody>
      </p:sp>
      <p:pic>
        <p:nvPicPr>
          <p:cNvPr id="2050" name="Picture 2" descr="Brute Force Attacks: Password Protection | Kaspersky">
            <a:extLst>
              <a:ext uri="{FF2B5EF4-FFF2-40B4-BE49-F238E27FC236}">
                <a16:creationId xmlns:a16="http://schemas.microsoft.com/office/drawing/2014/main" id="{BEC73FAC-9E56-4279-A12A-663497F91B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8705" y="145669"/>
            <a:ext cx="2847975"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1949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C804EB-3B34-4881-BF54-D680AB8BDD41}"/>
              </a:ext>
            </a:extLst>
          </p:cNvPr>
          <p:cNvSpPr>
            <a:spLocks noGrp="1"/>
          </p:cNvSpPr>
          <p:nvPr>
            <p:ph type="title"/>
          </p:nvPr>
        </p:nvSpPr>
        <p:spPr>
          <a:xfrm>
            <a:off x="655320" y="255397"/>
            <a:ext cx="5903976" cy="1658747"/>
          </a:xfrm>
        </p:spPr>
        <p:txBody>
          <a:bodyPr>
            <a:normAutofit fontScale="90000"/>
          </a:bodyPr>
          <a:lstStyle/>
          <a:p>
            <a:r>
              <a:rPr lang="en-US" dirty="0"/>
              <a:t>Deviation from this user’s established patterns of login</a:t>
            </a:r>
          </a:p>
        </p:txBody>
      </p:sp>
      <p:sp>
        <p:nvSpPr>
          <p:cNvPr id="3" name="Espaço Reservado para Conteúdo 2">
            <a:extLst>
              <a:ext uri="{FF2B5EF4-FFF2-40B4-BE49-F238E27FC236}">
                <a16:creationId xmlns:a16="http://schemas.microsoft.com/office/drawing/2014/main" id="{CDFCC1E9-4F55-42CC-A50A-E45EA91F2043}"/>
              </a:ext>
            </a:extLst>
          </p:cNvPr>
          <p:cNvSpPr>
            <a:spLocks noGrp="1"/>
          </p:cNvSpPr>
          <p:nvPr>
            <p:ph idx="1"/>
          </p:nvPr>
        </p:nvSpPr>
        <p:spPr>
          <a:xfrm>
            <a:off x="655320" y="2124868"/>
            <a:ext cx="5647944" cy="3678523"/>
          </a:xfrm>
        </p:spPr>
        <p:txBody>
          <a:bodyPr>
            <a:normAutofit fontScale="85000" lnSpcReduction="20000"/>
          </a:bodyPr>
          <a:lstStyle/>
          <a:p>
            <a:pPr algn="just">
              <a:lnSpc>
                <a:spcPct val="120000"/>
              </a:lnSpc>
            </a:pPr>
            <a:r>
              <a:rPr lang="en-US" sz="3600" dirty="0"/>
              <a:t>Geographic displacement from previous logins (</a:t>
            </a:r>
            <a:r>
              <a:rPr lang="en-US" sz="3600" b="1" dirty="0"/>
              <a:t>larger distances being more suspicious</a:t>
            </a:r>
            <a:r>
              <a:rPr lang="en-US" sz="3600" dirty="0"/>
              <a:t>)</a:t>
            </a:r>
          </a:p>
          <a:p>
            <a:pPr algn="just">
              <a:lnSpc>
                <a:spcPct val="120000"/>
              </a:lnSpc>
            </a:pPr>
            <a:r>
              <a:rPr lang="en-US" sz="3600" dirty="0"/>
              <a:t>Using a </a:t>
            </a:r>
            <a:r>
              <a:rPr lang="en-US" sz="3600" b="1" dirty="0"/>
              <a:t>browser, app, or OS not previously used </a:t>
            </a:r>
            <a:r>
              <a:rPr lang="en-US" sz="3600" dirty="0"/>
              <a:t>by the account</a:t>
            </a:r>
          </a:p>
          <a:p>
            <a:pPr algn="just">
              <a:lnSpc>
                <a:spcPct val="120000"/>
              </a:lnSpc>
            </a:pPr>
            <a:r>
              <a:rPr lang="en-US" sz="3600" dirty="0"/>
              <a:t>Appearing at an </a:t>
            </a:r>
            <a:r>
              <a:rPr lang="en-US" sz="3600" b="1" dirty="0"/>
              <a:t>unusual time</a:t>
            </a:r>
            <a:r>
              <a:rPr lang="en-US" sz="3600" dirty="0"/>
              <a:t> of day or unusual day of the week</a:t>
            </a:r>
          </a:p>
        </p:txBody>
      </p:sp>
      <p:pic>
        <p:nvPicPr>
          <p:cNvPr id="5" name="Imagem 4">
            <a:extLst>
              <a:ext uri="{FF2B5EF4-FFF2-40B4-BE49-F238E27FC236}">
                <a16:creationId xmlns:a16="http://schemas.microsoft.com/office/drawing/2014/main" id="{27424104-8305-4555-A252-2A4696C4ED54}"/>
              </a:ext>
            </a:extLst>
          </p:cNvPr>
          <p:cNvPicPr>
            <a:picLocks noChangeAspect="1"/>
          </p:cNvPicPr>
          <p:nvPr/>
        </p:nvPicPr>
        <p:blipFill>
          <a:blip r:embed="rId2"/>
          <a:stretch>
            <a:fillRect/>
          </a:stretch>
        </p:blipFill>
        <p:spPr>
          <a:xfrm>
            <a:off x="6559296" y="65056"/>
            <a:ext cx="5386387" cy="3186112"/>
          </a:xfrm>
          <a:prstGeom prst="rect">
            <a:avLst/>
          </a:prstGeom>
        </p:spPr>
      </p:pic>
      <p:sp>
        <p:nvSpPr>
          <p:cNvPr id="8" name="Espaço Reservado para Conteúdo 2">
            <a:extLst>
              <a:ext uri="{FF2B5EF4-FFF2-40B4-BE49-F238E27FC236}">
                <a16:creationId xmlns:a16="http://schemas.microsoft.com/office/drawing/2014/main" id="{708C7D66-535F-438A-99AB-75D2EE18C081}"/>
              </a:ext>
            </a:extLst>
          </p:cNvPr>
          <p:cNvSpPr txBox="1">
            <a:spLocks/>
          </p:cNvSpPr>
          <p:nvPr/>
        </p:nvSpPr>
        <p:spPr>
          <a:xfrm>
            <a:off x="6660165" y="3441509"/>
            <a:ext cx="4623816" cy="236188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en-US" sz="3600" b="1" dirty="0"/>
              <a:t>Unusual frequency</a:t>
            </a:r>
            <a:r>
              <a:rPr lang="en-US" sz="3600" dirty="0"/>
              <a:t> of logins or inter-login time</a:t>
            </a:r>
          </a:p>
          <a:p>
            <a:pPr algn="just">
              <a:lnSpc>
                <a:spcPct val="120000"/>
              </a:lnSpc>
            </a:pPr>
            <a:r>
              <a:rPr lang="en-US" sz="3600" b="1" dirty="0"/>
              <a:t>Unusual sequence</a:t>
            </a:r>
            <a:r>
              <a:rPr lang="en-US" sz="3600" dirty="0"/>
              <a:t> of requests prior to login</a:t>
            </a:r>
          </a:p>
        </p:txBody>
      </p:sp>
    </p:spTree>
    <p:extLst>
      <p:ext uri="{BB962C8B-B14F-4D97-AF65-F5344CB8AC3E}">
        <p14:creationId xmlns:p14="http://schemas.microsoft.com/office/powerpoint/2010/main" val="741629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C804EB-3B34-4881-BF54-D680AB8BDD41}"/>
              </a:ext>
            </a:extLst>
          </p:cNvPr>
          <p:cNvSpPr>
            <a:spLocks noGrp="1"/>
          </p:cNvSpPr>
          <p:nvPr>
            <p:ph type="title"/>
          </p:nvPr>
        </p:nvSpPr>
        <p:spPr>
          <a:xfrm>
            <a:off x="483924" y="234697"/>
            <a:ext cx="7502652" cy="789432"/>
          </a:xfrm>
        </p:spPr>
        <p:txBody>
          <a:bodyPr>
            <a:normAutofit fontScale="90000"/>
          </a:bodyPr>
          <a:lstStyle/>
          <a:p>
            <a:r>
              <a:rPr lang="en-US" sz="4800" dirty="0"/>
              <a:t>Large-scale automation of login</a:t>
            </a:r>
          </a:p>
        </p:txBody>
      </p:sp>
      <p:sp>
        <p:nvSpPr>
          <p:cNvPr id="3" name="Espaço Reservado para Conteúdo 2">
            <a:extLst>
              <a:ext uri="{FF2B5EF4-FFF2-40B4-BE49-F238E27FC236}">
                <a16:creationId xmlns:a16="http://schemas.microsoft.com/office/drawing/2014/main" id="{CDFCC1E9-4F55-42CC-A50A-E45EA91F2043}"/>
              </a:ext>
            </a:extLst>
          </p:cNvPr>
          <p:cNvSpPr>
            <a:spLocks noGrp="1"/>
          </p:cNvSpPr>
          <p:nvPr>
            <p:ph idx="1"/>
          </p:nvPr>
        </p:nvSpPr>
        <p:spPr>
          <a:xfrm>
            <a:off x="618744" y="1036321"/>
            <a:ext cx="7502652" cy="4986527"/>
          </a:xfrm>
        </p:spPr>
        <p:txBody>
          <a:bodyPr>
            <a:normAutofit lnSpcReduction="10000"/>
          </a:bodyPr>
          <a:lstStyle/>
          <a:p>
            <a:pPr algn="just">
              <a:lnSpc>
                <a:spcPct val="110000"/>
              </a:lnSpc>
            </a:pPr>
            <a:r>
              <a:rPr lang="en-US" b="1" dirty="0"/>
              <a:t>High volume of requests per IP address, user agent</a:t>
            </a:r>
            <a:r>
              <a:rPr lang="en-US" dirty="0"/>
              <a:t>, or any other key extracted from request data</a:t>
            </a:r>
          </a:p>
          <a:p>
            <a:pPr algn="just">
              <a:lnSpc>
                <a:spcPct val="110000"/>
              </a:lnSpc>
            </a:pPr>
            <a:r>
              <a:rPr lang="en-US" dirty="0"/>
              <a:t>Unusually </a:t>
            </a:r>
            <a:r>
              <a:rPr lang="en-US" b="1" dirty="0"/>
              <a:t>high number of invalid credentials </a:t>
            </a:r>
            <a:r>
              <a:rPr lang="en-US" dirty="0"/>
              <a:t>across the site</a:t>
            </a:r>
          </a:p>
          <a:p>
            <a:pPr algn="just">
              <a:lnSpc>
                <a:spcPct val="110000"/>
              </a:lnSpc>
            </a:pPr>
            <a:r>
              <a:rPr lang="en-US" dirty="0"/>
              <a:t>Requests from a hosting provider or other </a:t>
            </a:r>
            <a:r>
              <a:rPr lang="en-US" b="1" dirty="0"/>
              <a:t>suspicious IP addresses</a:t>
            </a:r>
          </a:p>
          <a:p>
            <a:pPr algn="just">
              <a:lnSpc>
                <a:spcPct val="110000"/>
              </a:lnSpc>
            </a:pPr>
            <a:r>
              <a:rPr lang="en-US" b="1" dirty="0"/>
              <a:t>Browser-based telemetry indicating nonhuman activity</a:t>
            </a:r>
            <a:r>
              <a:rPr lang="en-US" dirty="0"/>
              <a:t>—e.g., keystroke timing, captcha or device-class fingerprinting</a:t>
            </a:r>
            <a:endParaRPr lang="en-US" sz="2400" dirty="0"/>
          </a:p>
        </p:txBody>
      </p:sp>
      <p:pic>
        <p:nvPicPr>
          <p:cNvPr id="3076" name="Picture 4" descr="Why does a CAPTCHA appear when I try to log in? - Helpshift Knowledge Base  Helpshift Knowledge Base">
            <a:extLst>
              <a:ext uri="{FF2B5EF4-FFF2-40B4-BE49-F238E27FC236}">
                <a16:creationId xmlns:a16="http://schemas.microsoft.com/office/drawing/2014/main" id="{77AA7E90-4FD5-4086-9C34-748A900F93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2880" y="278194"/>
            <a:ext cx="3544715" cy="5220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9570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C804EB-3B34-4881-BF54-D680AB8BDD41}"/>
              </a:ext>
            </a:extLst>
          </p:cNvPr>
          <p:cNvSpPr>
            <a:spLocks noGrp="1"/>
          </p:cNvSpPr>
          <p:nvPr>
            <p:ph type="title"/>
          </p:nvPr>
        </p:nvSpPr>
        <p:spPr>
          <a:xfrm>
            <a:off x="655320" y="255397"/>
            <a:ext cx="10515600" cy="829691"/>
          </a:xfrm>
        </p:spPr>
        <p:txBody>
          <a:bodyPr/>
          <a:lstStyle/>
          <a:p>
            <a:r>
              <a:rPr lang="en-US" dirty="0"/>
              <a:t>Feature Engineering</a:t>
            </a:r>
          </a:p>
        </p:txBody>
      </p:sp>
      <p:sp>
        <p:nvSpPr>
          <p:cNvPr id="3" name="Espaço Reservado para Conteúdo 2">
            <a:extLst>
              <a:ext uri="{FF2B5EF4-FFF2-40B4-BE49-F238E27FC236}">
                <a16:creationId xmlns:a16="http://schemas.microsoft.com/office/drawing/2014/main" id="{CDFCC1E9-4F55-42CC-A50A-E45EA91F2043}"/>
              </a:ext>
            </a:extLst>
          </p:cNvPr>
          <p:cNvSpPr>
            <a:spLocks noGrp="1"/>
          </p:cNvSpPr>
          <p:nvPr>
            <p:ph idx="1"/>
          </p:nvPr>
        </p:nvSpPr>
        <p:spPr>
          <a:xfrm>
            <a:off x="655320" y="1216152"/>
            <a:ext cx="6745224" cy="4425696"/>
          </a:xfrm>
        </p:spPr>
        <p:txBody>
          <a:bodyPr>
            <a:normAutofit lnSpcReduction="10000"/>
          </a:bodyPr>
          <a:lstStyle/>
          <a:p>
            <a:pPr algn="just">
              <a:lnSpc>
                <a:spcPct val="110000"/>
              </a:lnSpc>
            </a:pPr>
            <a:r>
              <a:rPr lang="en-US" sz="3200" dirty="0"/>
              <a:t>Engineering all of these features is a nontrivial task.</a:t>
            </a:r>
          </a:p>
          <a:p>
            <a:pPr algn="just">
              <a:lnSpc>
                <a:spcPct val="110000"/>
              </a:lnSpc>
            </a:pPr>
            <a:r>
              <a:rPr lang="en-US" sz="3200" dirty="0"/>
              <a:t>Labeling account compromise is an imprecise science. </a:t>
            </a:r>
          </a:p>
          <a:p>
            <a:pPr algn="just">
              <a:lnSpc>
                <a:spcPct val="110000"/>
              </a:lnSpc>
            </a:pPr>
            <a:r>
              <a:rPr lang="en-US" sz="3200" dirty="0"/>
              <a:t>Let’s assume you don’t have any labeled data. </a:t>
            </a:r>
            <a:r>
              <a:rPr lang="en-US" sz="3200" b="1" dirty="0">
                <a:highlight>
                  <a:srgbClr val="FFFF00"/>
                </a:highlight>
              </a:rPr>
              <a:t>How do you use the signals described here to detect suspicious logins?</a:t>
            </a:r>
          </a:p>
        </p:txBody>
      </p:sp>
      <p:pic>
        <p:nvPicPr>
          <p:cNvPr id="4098" name="Picture 2" descr="Pros And Cons Of Feature Engineering -Big Data Analytics News">
            <a:extLst>
              <a:ext uri="{FF2B5EF4-FFF2-40B4-BE49-F238E27FC236}">
                <a16:creationId xmlns:a16="http://schemas.microsoft.com/office/drawing/2014/main" id="{35098FB0-5159-407B-BFE3-CF59C265FC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00" r="36700"/>
          <a:stretch/>
        </p:blipFill>
        <p:spPr bwMode="auto">
          <a:xfrm>
            <a:off x="7656637" y="1632204"/>
            <a:ext cx="4535363" cy="3843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991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262201" y="46903"/>
            <a:ext cx="10189490" cy="1399103"/>
          </a:xfrm>
        </p:spPr>
        <p:txBody>
          <a:bodyPr>
            <a:normAutofit/>
          </a:bodyPr>
          <a:lstStyle/>
          <a:p>
            <a:r>
              <a:rPr lang="en-US" sz="4800" b="1" dirty="0">
                <a:solidFill>
                  <a:srgbClr val="002060"/>
                </a:solidFill>
                <a:latin typeface="Aharoni" panose="02010803020104030203" pitchFamily="2" charset="-79"/>
                <a:cs typeface="Aharoni" panose="02010803020104030203" pitchFamily="2" charset="-79"/>
              </a:rPr>
              <a:t>Unit V – Web System Protection (1)</a:t>
            </a:r>
          </a:p>
        </p:txBody>
      </p:sp>
      <p:pic>
        <p:nvPicPr>
          <p:cNvPr id="2" name="Picture 1">
            <a:extLst>
              <a:ext uri="{FF2B5EF4-FFF2-40B4-BE49-F238E27FC236}">
                <a16:creationId xmlns:a16="http://schemas.microsoft.com/office/drawing/2014/main" id="{7D705504-D657-FB4C-8FF5-E0445466FD05}"/>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29349" y="1712281"/>
            <a:ext cx="3661831" cy="3453637"/>
          </a:xfrm>
          <a:prstGeom prst="rect">
            <a:avLst/>
          </a:prstGeom>
        </p:spPr>
      </p:pic>
      <p:sp>
        <p:nvSpPr>
          <p:cNvPr id="5" name="Content Placeholder 4">
            <a:extLst>
              <a:ext uri="{FF2B5EF4-FFF2-40B4-BE49-F238E27FC236}">
                <a16:creationId xmlns:a16="http://schemas.microsoft.com/office/drawing/2014/main" id="{9EA39031-E3A7-1E43-8BB3-77F0B1C8C3DA}"/>
              </a:ext>
            </a:extLst>
          </p:cNvPr>
          <p:cNvSpPr>
            <a:spLocks noGrp="1"/>
          </p:cNvSpPr>
          <p:nvPr>
            <p:ph idx="1"/>
          </p:nvPr>
        </p:nvSpPr>
        <p:spPr>
          <a:xfrm>
            <a:off x="4264799" y="1362100"/>
            <a:ext cx="7409362" cy="4133800"/>
          </a:xfrm>
        </p:spPr>
        <p:txBody>
          <a:bodyPr anchor="ctr">
            <a:normAutofit/>
          </a:bodyPr>
          <a:lstStyle/>
          <a:p>
            <a:pPr marL="0" indent="0">
              <a:lnSpc>
                <a:spcPct val="150000"/>
              </a:lnSpc>
              <a:buNone/>
            </a:pPr>
            <a:r>
              <a:rPr lang="en-US" sz="3200" b="1" dirty="0">
                <a:solidFill>
                  <a:srgbClr val="002060"/>
                </a:solidFill>
              </a:rPr>
              <a:t>Outline</a:t>
            </a:r>
          </a:p>
          <a:p>
            <a:pPr marL="457200" indent="-457200">
              <a:lnSpc>
                <a:spcPct val="150000"/>
              </a:lnSpc>
              <a:buFont typeface="+mj-lt"/>
              <a:buAutoNum type="alphaUcPeriod"/>
            </a:pPr>
            <a:r>
              <a:rPr lang="en-US" sz="3200" dirty="0"/>
              <a:t>What is required to protect a consumer Web?</a:t>
            </a:r>
          </a:p>
          <a:p>
            <a:pPr marL="457200" indent="-457200">
              <a:lnSpc>
                <a:spcPct val="150000"/>
              </a:lnSpc>
              <a:buFont typeface="+mj-lt"/>
              <a:buAutoNum type="alphaUcPeriod"/>
            </a:pPr>
            <a:r>
              <a:rPr lang="en-US" sz="3200" dirty="0"/>
              <a:t>Types of Abuse - Authentication and Account Takeover (1/2)</a:t>
            </a:r>
          </a:p>
        </p:txBody>
      </p:sp>
    </p:spTree>
    <p:extLst>
      <p:ext uri="{BB962C8B-B14F-4D97-AF65-F5344CB8AC3E}">
        <p14:creationId xmlns:p14="http://schemas.microsoft.com/office/powerpoint/2010/main" val="3926119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C804EB-3B34-4881-BF54-D680AB8BDD41}"/>
              </a:ext>
            </a:extLst>
          </p:cNvPr>
          <p:cNvSpPr>
            <a:spLocks noGrp="1"/>
          </p:cNvSpPr>
          <p:nvPr>
            <p:ph type="title"/>
          </p:nvPr>
        </p:nvSpPr>
        <p:spPr>
          <a:xfrm>
            <a:off x="655320" y="218186"/>
            <a:ext cx="10515600" cy="1171067"/>
          </a:xfrm>
        </p:spPr>
        <p:txBody>
          <a:bodyPr>
            <a:normAutofit fontScale="90000"/>
          </a:bodyPr>
          <a:lstStyle/>
          <a:p>
            <a:r>
              <a:rPr lang="en-US" dirty="0"/>
              <a:t>Try is to set thresholds on each of the features</a:t>
            </a:r>
          </a:p>
        </p:txBody>
      </p:sp>
      <p:sp>
        <p:nvSpPr>
          <p:cNvPr id="3" name="Espaço Reservado para Conteúdo 2">
            <a:extLst>
              <a:ext uri="{FF2B5EF4-FFF2-40B4-BE49-F238E27FC236}">
                <a16:creationId xmlns:a16="http://schemas.microsoft.com/office/drawing/2014/main" id="{CDFCC1E9-4F55-42CC-A50A-E45EA91F2043}"/>
              </a:ext>
            </a:extLst>
          </p:cNvPr>
          <p:cNvSpPr>
            <a:spLocks noGrp="1"/>
          </p:cNvSpPr>
          <p:nvPr>
            <p:ph idx="1"/>
          </p:nvPr>
        </p:nvSpPr>
        <p:spPr>
          <a:xfrm>
            <a:off x="838200" y="1341120"/>
            <a:ext cx="5867400" cy="4425696"/>
          </a:xfrm>
        </p:spPr>
        <p:txBody>
          <a:bodyPr>
            <a:normAutofit/>
          </a:bodyPr>
          <a:lstStyle/>
          <a:p>
            <a:pPr algn="just">
              <a:lnSpc>
                <a:spcPct val="110000"/>
              </a:lnSpc>
            </a:pPr>
            <a:r>
              <a:rPr lang="en-US" sz="3200" dirty="0"/>
              <a:t>For example, you could require extra verification if a user logs in more than 10 times in one hour, or more than 500 miles from any location at which they were previously observed or using an operating system they haven’t previously used.</a:t>
            </a:r>
          </a:p>
        </p:txBody>
      </p:sp>
      <p:pic>
        <p:nvPicPr>
          <p:cNvPr id="5122" name="Picture 2" descr="SeedAndThreshold | Scientific Volume Imaging">
            <a:extLst>
              <a:ext uri="{FF2B5EF4-FFF2-40B4-BE49-F238E27FC236}">
                <a16:creationId xmlns:a16="http://schemas.microsoft.com/office/drawing/2014/main" id="{0A52FE9B-D375-4080-A837-46F9C9F6DD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1152" y="1709928"/>
            <a:ext cx="4572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505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262201" y="46903"/>
            <a:ext cx="10189490" cy="1399103"/>
          </a:xfrm>
        </p:spPr>
        <p:txBody>
          <a:bodyPr>
            <a:normAutofit/>
          </a:bodyPr>
          <a:lstStyle/>
          <a:p>
            <a:r>
              <a:rPr lang="en-US" sz="4800" b="1" dirty="0">
                <a:solidFill>
                  <a:srgbClr val="002060"/>
                </a:solidFill>
                <a:latin typeface="Aharoni" panose="02010803020104030203" pitchFamily="2" charset="-79"/>
                <a:cs typeface="Aharoni" panose="02010803020104030203" pitchFamily="2" charset="-79"/>
              </a:rPr>
              <a:t>Unit V – Web System Protection (1)</a:t>
            </a:r>
          </a:p>
        </p:txBody>
      </p:sp>
      <p:pic>
        <p:nvPicPr>
          <p:cNvPr id="2" name="Picture 1">
            <a:extLst>
              <a:ext uri="{FF2B5EF4-FFF2-40B4-BE49-F238E27FC236}">
                <a16:creationId xmlns:a16="http://schemas.microsoft.com/office/drawing/2014/main" id="{7D705504-D657-FB4C-8FF5-E0445466FD05}"/>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29349" y="1712281"/>
            <a:ext cx="3661831" cy="3453637"/>
          </a:xfrm>
          <a:prstGeom prst="rect">
            <a:avLst/>
          </a:prstGeom>
        </p:spPr>
      </p:pic>
      <p:sp>
        <p:nvSpPr>
          <p:cNvPr id="5" name="Content Placeholder 4">
            <a:extLst>
              <a:ext uri="{FF2B5EF4-FFF2-40B4-BE49-F238E27FC236}">
                <a16:creationId xmlns:a16="http://schemas.microsoft.com/office/drawing/2014/main" id="{9EA39031-E3A7-1E43-8BB3-77F0B1C8C3DA}"/>
              </a:ext>
            </a:extLst>
          </p:cNvPr>
          <p:cNvSpPr>
            <a:spLocks noGrp="1"/>
          </p:cNvSpPr>
          <p:nvPr>
            <p:ph idx="1"/>
          </p:nvPr>
        </p:nvSpPr>
        <p:spPr>
          <a:xfrm>
            <a:off x="4264799" y="1362100"/>
            <a:ext cx="7409362" cy="4133800"/>
          </a:xfrm>
        </p:spPr>
        <p:txBody>
          <a:bodyPr anchor="ctr">
            <a:normAutofit/>
          </a:bodyPr>
          <a:lstStyle/>
          <a:p>
            <a:pPr marL="0" indent="0">
              <a:lnSpc>
                <a:spcPct val="150000"/>
              </a:lnSpc>
              <a:buNone/>
            </a:pPr>
            <a:r>
              <a:rPr lang="en-US" sz="3200" b="1" dirty="0">
                <a:solidFill>
                  <a:srgbClr val="002060"/>
                </a:solidFill>
              </a:rPr>
              <a:t>Outline</a:t>
            </a:r>
          </a:p>
          <a:p>
            <a:pPr marL="457200" indent="-457200">
              <a:lnSpc>
                <a:spcPct val="150000"/>
              </a:lnSpc>
              <a:buFont typeface="+mj-lt"/>
              <a:buAutoNum type="alphaUcPeriod"/>
            </a:pPr>
            <a:r>
              <a:rPr lang="en-US" sz="3200" dirty="0"/>
              <a:t>What is required to protect a consumer Web?</a:t>
            </a:r>
          </a:p>
          <a:p>
            <a:pPr marL="457200" indent="-457200">
              <a:lnSpc>
                <a:spcPct val="150000"/>
              </a:lnSpc>
              <a:buFont typeface="+mj-lt"/>
              <a:buAutoNum type="alphaUcPeriod"/>
            </a:pPr>
            <a:r>
              <a:rPr lang="en-US" sz="3200" dirty="0"/>
              <a:t>Types of Abuse - Authentication and Account Takeover (1/2)</a:t>
            </a:r>
          </a:p>
        </p:txBody>
      </p:sp>
    </p:spTree>
    <p:extLst>
      <p:ext uri="{BB962C8B-B14F-4D97-AF65-F5344CB8AC3E}">
        <p14:creationId xmlns:p14="http://schemas.microsoft.com/office/powerpoint/2010/main" val="3377971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8FD3F1-2757-0048-9847-F11FECB6246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 y="10"/>
            <a:ext cx="12192001" cy="4666928"/>
          </a:xfrm>
          <a:prstGeom prst="rect">
            <a:avLst/>
          </a:prstGeom>
        </p:spPr>
      </p:pic>
      <p:pic>
        <p:nvPicPr>
          <p:cNvPr id="22" name="Picture 13">
            <a:extLst>
              <a:ext uri="{FF2B5EF4-FFF2-40B4-BE49-F238E27FC236}">
                <a16:creationId xmlns:a16="http://schemas.microsoft.com/office/drawing/2014/main" id="{DEF28D5B-2926-4FE4-BF22-EA37C737E8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t="51817"/>
          <a:stretch/>
        </p:blipFill>
        <p:spPr>
          <a:xfrm>
            <a:off x="0" y="3553566"/>
            <a:ext cx="12192000" cy="3304434"/>
          </a:xfrm>
          <a:prstGeom prst="rect">
            <a:avLst/>
          </a:prstGeom>
        </p:spPr>
      </p:pic>
      <p:sp>
        <p:nvSpPr>
          <p:cNvPr id="23" name="Oval 15">
            <a:extLst>
              <a:ext uri="{FF2B5EF4-FFF2-40B4-BE49-F238E27FC236}">
                <a16:creationId xmlns:a16="http://schemas.microsoft.com/office/drawing/2014/main" id="{02E941BD-027E-419D-A57B-79D61423B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111" y="4606470"/>
            <a:ext cx="767645" cy="57513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D3BFDA17-7C99-BB4B-AA35-34F998ACE2BE}"/>
              </a:ext>
            </a:extLst>
          </p:cNvPr>
          <p:cNvSpPr>
            <a:spLocks noGrp="1"/>
          </p:cNvSpPr>
          <p:nvPr>
            <p:ph type="ctrTitle"/>
          </p:nvPr>
        </p:nvSpPr>
        <p:spPr>
          <a:xfrm>
            <a:off x="344311" y="4588147"/>
            <a:ext cx="5774916" cy="1968174"/>
          </a:xfrm>
        </p:spPr>
        <p:txBody>
          <a:bodyPr anchor="ctr">
            <a:noAutofit/>
          </a:bodyPr>
          <a:lstStyle/>
          <a:p>
            <a:pPr algn="l">
              <a:lnSpc>
                <a:spcPct val="100000"/>
              </a:lnSpc>
            </a:pPr>
            <a:r>
              <a:rPr lang="en-US" sz="3600" b="1" dirty="0">
                <a:solidFill>
                  <a:srgbClr val="002060"/>
                </a:solidFill>
                <a:latin typeface="Aharoni" panose="02010803020104030203" pitchFamily="2" charset="-79"/>
                <a:cs typeface="Aharoni" panose="02010803020104030203" pitchFamily="2" charset="-79"/>
              </a:rPr>
              <a:t>Computational Intelligence</a:t>
            </a:r>
            <a:br>
              <a:rPr lang="en-US" sz="3600" b="1" dirty="0">
                <a:solidFill>
                  <a:srgbClr val="002060"/>
                </a:solidFill>
                <a:latin typeface="Aharoni" panose="02010803020104030203" pitchFamily="2" charset="-79"/>
                <a:cs typeface="Aharoni" panose="02010803020104030203" pitchFamily="2" charset="-79"/>
              </a:rPr>
            </a:br>
            <a:r>
              <a:rPr lang="en-US" sz="3600" b="1" dirty="0">
                <a:solidFill>
                  <a:srgbClr val="002060"/>
                </a:solidFill>
              </a:rPr>
              <a:t>(TC2023)</a:t>
            </a:r>
          </a:p>
        </p:txBody>
      </p:sp>
      <p:pic>
        <p:nvPicPr>
          <p:cNvPr id="1026" name="Picture 2" descr="See the source image">
            <a:extLst>
              <a:ext uri="{FF2B5EF4-FFF2-40B4-BE49-F238E27FC236}">
                <a16:creationId xmlns:a16="http://schemas.microsoft.com/office/drawing/2014/main" id="{BBE3C7B2-C2D6-419E-A6AD-D75A1533A4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3653" y="4976921"/>
            <a:ext cx="451485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9394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4433B1D-8818-491D-BE81-28A23CEDA782}"/>
              </a:ext>
            </a:extLst>
          </p:cNvPr>
          <p:cNvSpPr>
            <a:spLocks noGrp="1"/>
          </p:cNvSpPr>
          <p:nvPr>
            <p:ph type="title"/>
          </p:nvPr>
        </p:nvSpPr>
        <p:spPr>
          <a:xfrm>
            <a:off x="1255059" y="5518483"/>
            <a:ext cx="9681882" cy="950602"/>
          </a:xfrm>
        </p:spPr>
        <p:txBody>
          <a:bodyPr vert="horz" lIns="91440" tIns="45720" rIns="91440" bIns="45720" rtlCol="0" anchor="b">
            <a:normAutofit fontScale="90000"/>
          </a:bodyPr>
          <a:lstStyle/>
          <a:p>
            <a:pPr algn="ctr"/>
            <a:r>
              <a:rPr lang="en-US" sz="4800" dirty="0">
                <a:solidFill>
                  <a:schemeClr val="accent1">
                    <a:lumMod val="50000"/>
                  </a:schemeClr>
                </a:solidFill>
                <a:latin typeface="Aharoni" panose="02010803020104030203" pitchFamily="2" charset="-79"/>
                <a:cs typeface="Aharoni" panose="02010803020104030203" pitchFamily="2" charset="-79"/>
              </a:rPr>
              <a:t>What is required to protect a consumer Web?</a:t>
            </a:r>
          </a:p>
        </p:txBody>
      </p:sp>
      <p:pic>
        <p:nvPicPr>
          <p:cNvPr id="2052" name="Picture 4" descr="For Your Safety and Convenience - Cyber Security Countermeasures Now Become  a Part of Every Tech Conversation | TRINUS">
            <a:extLst>
              <a:ext uri="{FF2B5EF4-FFF2-40B4-BE49-F238E27FC236}">
                <a16:creationId xmlns:a16="http://schemas.microsoft.com/office/drawing/2014/main" id="{4C5DEF1D-D478-40EE-8BB3-3E4DF509042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3436"/>
          <a:stretch/>
        </p:blipFill>
        <p:spPr bwMode="auto">
          <a:xfrm>
            <a:off x="20" y="10"/>
            <a:ext cx="12191979" cy="5886523"/>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033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74A3AE-B806-41A6-A98E-44E2B1FED83C}"/>
              </a:ext>
            </a:extLst>
          </p:cNvPr>
          <p:cNvSpPr>
            <a:spLocks noGrp="1"/>
          </p:cNvSpPr>
          <p:nvPr>
            <p:ph type="title"/>
          </p:nvPr>
        </p:nvSpPr>
        <p:spPr>
          <a:xfrm>
            <a:off x="569976" y="182245"/>
            <a:ext cx="10515600" cy="1118299"/>
          </a:xfrm>
        </p:spPr>
        <p:txBody>
          <a:bodyPr>
            <a:normAutofit/>
          </a:bodyPr>
          <a:lstStyle/>
          <a:p>
            <a:r>
              <a:rPr lang="en-US" sz="5400" dirty="0"/>
              <a:t>What is consumer web?</a:t>
            </a:r>
          </a:p>
        </p:txBody>
      </p:sp>
      <p:sp>
        <p:nvSpPr>
          <p:cNvPr id="3" name="Espaço Reservado para Conteúdo 2">
            <a:extLst>
              <a:ext uri="{FF2B5EF4-FFF2-40B4-BE49-F238E27FC236}">
                <a16:creationId xmlns:a16="http://schemas.microsoft.com/office/drawing/2014/main" id="{CDF9BB88-1594-42AB-90A0-26E426D62B57}"/>
              </a:ext>
            </a:extLst>
          </p:cNvPr>
          <p:cNvSpPr>
            <a:spLocks noGrp="1"/>
          </p:cNvSpPr>
          <p:nvPr>
            <p:ph idx="1"/>
          </p:nvPr>
        </p:nvSpPr>
        <p:spPr>
          <a:xfrm>
            <a:off x="838200" y="1300544"/>
            <a:ext cx="10515600" cy="4466272"/>
          </a:xfrm>
        </p:spPr>
        <p:txBody>
          <a:bodyPr>
            <a:normAutofit fontScale="92500"/>
          </a:bodyPr>
          <a:lstStyle/>
          <a:p>
            <a:pPr algn="just">
              <a:lnSpc>
                <a:spcPct val="100000"/>
              </a:lnSpc>
            </a:pPr>
            <a:r>
              <a:rPr lang="en-US" sz="3600" b="1" dirty="0"/>
              <a:t>consumer web</a:t>
            </a:r>
            <a:r>
              <a:rPr lang="en-US" sz="3600" dirty="0"/>
              <a:t>: any service accessible over the public internet that provides a product to individual consumers; the service can be free or fee-based. </a:t>
            </a:r>
          </a:p>
          <a:p>
            <a:pPr algn="just">
              <a:lnSpc>
                <a:spcPct val="100000"/>
              </a:lnSpc>
            </a:pPr>
            <a:r>
              <a:rPr lang="en-US" sz="3600" b="1" dirty="0"/>
              <a:t>consumer web attack surfaces: </a:t>
            </a:r>
          </a:p>
          <a:p>
            <a:pPr lvl="1" algn="just">
              <a:lnSpc>
                <a:spcPct val="100000"/>
              </a:lnSpc>
            </a:pPr>
            <a:r>
              <a:rPr lang="en-US" sz="3200" dirty="0"/>
              <a:t>account access, payment interfaces, and content generation. </a:t>
            </a:r>
          </a:p>
          <a:p>
            <a:pPr lvl="1" algn="just">
              <a:lnSpc>
                <a:spcPct val="100000"/>
              </a:lnSpc>
            </a:pPr>
            <a:r>
              <a:rPr lang="en-US" sz="3200" dirty="0"/>
              <a:t>Social networks provide another dimension of vulnerability, as attackers can take advantage of the social graph to achieve their goals.</a:t>
            </a:r>
          </a:p>
        </p:txBody>
      </p:sp>
    </p:spTree>
    <p:extLst>
      <p:ext uri="{BB962C8B-B14F-4D97-AF65-F5344CB8AC3E}">
        <p14:creationId xmlns:p14="http://schemas.microsoft.com/office/powerpoint/2010/main" val="1892197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74A3AE-B806-41A6-A98E-44E2B1FED83C}"/>
              </a:ext>
            </a:extLst>
          </p:cNvPr>
          <p:cNvSpPr>
            <a:spLocks noGrp="1"/>
          </p:cNvSpPr>
          <p:nvPr>
            <p:ph type="title"/>
          </p:nvPr>
        </p:nvSpPr>
        <p:spPr>
          <a:xfrm>
            <a:off x="569976" y="182245"/>
            <a:ext cx="11280648" cy="1585595"/>
          </a:xfrm>
        </p:spPr>
        <p:txBody>
          <a:bodyPr>
            <a:normAutofit fontScale="90000"/>
          </a:bodyPr>
          <a:lstStyle/>
          <a:p>
            <a:r>
              <a:rPr lang="en-US" sz="5400" dirty="0"/>
              <a:t>How a hacker directly monetized through attacking web consumer applications?</a:t>
            </a:r>
          </a:p>
        </p:txBody>
      </p:sp>
      <p:pic>
        <p:nvPicPr>
          <p:cNvPr id="1026" name="Picture 2" descr="See the source image">
            <a:extLst>
              <a:ext uri="{FF2B5EF4-FFF2-40B4-BE49-F238E27FC236}">
                <a16:creationId xmlns:a16="http://schemas.microsoft.com/office/drawing/2014/main" id="{6590B31E-A6CE-48D2-B544-27A009EF16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216" y="2865120"/>
            <a:ext cx="5362784" cy="30095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online marketplaces">
            <a:extLst>
              <a:ext uri="{FF2B5EF4-FFF2-40B4-BE49-F238E27FC236}">
                <a16:creationId xmlns:a16="http://schemas.microsoft.com/office/drawing/2014/main" id="{E19601B0-ABFC-4A74-927D-F6CC75AFFE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6685" y="1926336"/>
            <a:ext cx="4855459" cy="3009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492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74A3AE-B806-41A6-A98E-44E2B1FED83C}"/>
              </a:ext>
            </a:extLst>
          </p:cNvPr>
          <p:cNvSpPr>
            <a:spLocks noGrp="1"/>
          </p:cNvSpPr>
          <p:nvPr>
            <p:ph type="title"/>
          </p:nvPr>
        </p:nvSpPr>
        <p:spPr>
          <a:xfrm>
            <a:off x="569976" y="182245"/>
            <a:ext cx="11219688" cy="1585595"/>
          </a:xfrm>
        </p:spPr>
        <p:txBody>
          <a:bodyPr>
            <a:normAutofit fontScale="90000"/>
          </a:bodyPr>
          <a:lstStyle/>
          <a:p>
            <a:r>
              <a:rPr lang="en-US" sz="5400" dirty="0"/>
              <a:t>How a hacker directly monetized through attacking web consumer applications?</a:t>
            </a:r>
          </a:p>
        </p:txBody>
      </p:sp>
      <p:pic>
        <p:nvPicPr>
          <p:cNvPr id="2050" name="Picture 2" descr="See the source image">
            <a:extLst>
              <a:ext uri="{FF2B5EF4-FFF2-40B4-BE49-F238E27FC236}">
                <a16:creationId xmlns:a16="http://schemas.microsoft.com/office/drawing/2014/main" id="{921C2137-AD26-46AD-B276-BA39764BE5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1518" y="2259902"/>
            <a:ext cx="4714482" cy="309848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ee the source image">
            <a:extLst>
              <a:ext uri="{FF2B5EF4-FFF2-40B4-BE49-F238E27FC236}">
                <a16:creationId xmlns:a16="http://schemas.microsoft.com/office/drawing/2014/main" id="{1F51CE38-2232-400D-8094-68EA1F9D6C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9039" y="2116836"/>
            <a:ext cx="4514850"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961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74A3AE-B806-41A6-A98E-44E2B1FED83C}"/>
              </a:ext>
            </a:extLst>
          </p:cNvPr>
          <p:cNvSpPr>
            <a:spLocks noGrp="1"/>
          </p:cNvSpPr>
          <p:nvPr>
            <p:ph type="title"/>
          </p:nvPr>
        </p:nvSpPr>
        <p:spPr>
          <a:xfrm>
            <a:off x="569976" y="182245"/>
            <a:ext cx="11487912" cy="1585595"/>
          </a:xfrm>
        </p:spPr>
        <p:txBody>
          <a:bodyPr>
            <a:normAutofit fontScale="90000"/>
          </a:bodyPr>
          <a:lstStyle/>
          <a:p>
            <a:r>
              <a:rPr lang="en-US" sz="5400" dirty="0"/>
              <a:t>How a hacker directly monetized through attacking web consumer applications?</a:t>
            </a:r>
          </a:p>
        </p:txBody>
      </p:sp>
      <p:pic>
        <p:nvPicPr>
          <p:cNvPr id="3074" name="Picture 2" descr="See the source image">
            <a:extLst>
              <a:ext uri="{FF2B5EF4-FFF2-40B4-BE49-F238E27FC236}">
                <a16:creationId xmlns:a16="http://schemas.microsoft.com/office/drawing/2014/main" id="{C5A42A2B-95C6-4E91-9857-D90A6F53C5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720"/>
          <a:stretch/>
        </p:blipFill>
        <p:spPr bwMode="auto">
          <a:xfrm>
            <a:off x="993648" y="2069592"/>
            <a:ext cx="5678653" cy="202387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ee the source image">
            <a:extLst>
              <a:ext uri="{FF2B5EF4-FFF2-40B4-BE49-F238E27FC236}">
                <a16:creationId xmlns:a16="http://schemas.microsoft.com/office/drawing/2014/main" id="{37DDFF60-1098-4BF2-B0CA-09B1E26E9F2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164" t="5576" b="63318"/>
          <a:stretch/>
        </p:blipFill>
        <p:spPr bwMode="auto">
          <a:xfrm>
            <a:off x="4996547" y="4267200"/>
            <a:ext cx="6788926" cy="1353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26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74A3AE-B806-41A6-A98E-44E2B1FED83C}"/>
              </a:ext>
            </a:extLst>
          </p:cNvPr>
          <p:cNvSpPr>
            <a:spLocks noGrp="1"/>
          </p:cNvSpPr>
          <p:nvPr>
            <p:ph type="title"/>
          </p:nvPr>
        </p:nvSpPr>
        <p:spPr>
          <a:xfrm>
            <a:off x="838200" y="243205"/>
            <a:ext cx="11195304" cy="1632399"/>
          </a:xfrm>
        </p:spPr>
        <p:txBody>
          <a:bodyPr>
            <a:normAutofit fontScale="90000"/>
          </a:bodyPr>
          <a:lstStyle/>
          <a:p>
            <a:r>
              <a:rPr lang="en-US" sz="5400" dirty="0"/>
              <a:t>How a hacker directly monetized through attacking web consumer applications?</a:t>
            </a:r>
          </a:p>
        </p:txBody>
      </p:sp>
      <p:sp>
        <p:nvSpPr>
          <p:cNvPr id="4" name="Espaço Reservado para Conteúdo 3">
            <a:extLst>
              <a:ext uri="{FF2B5EF4-FFF2-40B4-BE49-F238E27FC236}">
                <a16:creationId xmlns:a16="http://schemas.microsoft.com/office/drawing/2014/main" id="{218C3BBA-30DB-4D0B-88D9-24ED6785BDAC}"/>
              </a:ext>
            </a:extLst>
          </p:cNvPr>
          <p:cNvSpPr>
            <a:spLocks noGrp="1"/>
          </p:cNvSpPr>
          <p:nvPr>
            <p:ph idx="1"/>
          </p:nvPr>
        </p:nvSpPr>
        <p:spPr>
          <a:xfrm>
            <a:off x="1192911" y="2342036"/>
            <a:ext cx="5518404" cy="2173927"/>
          </a:xfrm>
        </p:spPr>
        <p:txBody>
          <a:bodyPr>
            <a:normAutofit/>
          </a:bodyPr>
          <a:lstStyle/>
          <a:p>
            <a:pPr marL="0" indent="0" algn="just">
              <a:buNone/>
            </a:pPr>
            <a:r>
              <a:rPr lang="en-US" sz="3600" dirty="0"/>
              <a:t>Protecting accounts on such a service is thus paramount for the site’s continued existence.</a:t>
            </a:r>
          </a:p>
        </p:txBody>
      </p:sp>
      <p:pic>
        <p:nvPicPr>
          <p:cNvPr id="4098" name="Picture 2" descr="See the source image">
            <a:extLst>
              <a:ext uri="{FF2B5EF4-FFF2-40B4-BE49-F238E27FC236}">
                <a16:creationId xmlns:a16="http://schemas.microsoft.com/office/drawing/2014/main" id="{607C7824-7B74-439F-9DED-FA2A751FE1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4831" y="1997524"/>
            <a:ext cx="4118969" cy="3145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044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74A3AE-B806-41A6-A98E-44E2B1FED83C}"/>
              </a:ext>
            </a:extLst>
          </p:cNvPr>
          <p:cNvSpPr>
            <a:spLocks noGrp="1"/>
          </p:cNvSpPr>
          <p:nvPr>
            <p:ph type="title"/>
          </p:nvPr>
        </p:nvSpPr>
        <p:spPr>
          <a:xfrm>
            <a:off x="838200" y="243205"/>
            <a:ext cx="11097768" cy="1632399"/>
          </a:xfrm>
        </p:spPr>
        <p:txBody>
          <a:bodyPr>
            <a:normAutofit fontScale="90000"/>
          </a:bodyPr>
          <a:lstStyle/>
          <a:p>
            <a:r>
              <a:rPr lang="en-US" sz="5400" dirty="0"/>
              <a:t>How a hacker directly monetized through attacking web consumer applications?</a:t>
            </a:r>
          </a:p>
        </p:txBody>
      </p:sp>
      <p:sp>
        <p:nvSpPr>
          <p:cNvPr id="4" name="Espaço Reservado para Conteúdo 3">
            <a:extLst>
              <a:ext uri="{FF2B5EF4-FFF2-40B4-BE49-F238E27FC236}">
                <a16:creationId xmlns:a16="http://schemas.microsoft.com/office/drawing/2014/main" id="{218C3BBA-30DB-4D0B-88D9-24ED6785BDAC}"/>
              </a:ext>
            </a:extLst>
          </p:cNvPr>
          <p:cNvSpPr>
            <a:spLocks noGrp="1"/>
          </p:cNvSpPr>
          <p:nvPr>
            <p:ph idx="1"/>
          </p:nvPr>
        </p:nvSpPr>
        <p:spPr>
          <a:xfrm>
            <a:off x="838200" y="2342036"/>
            <a:ext cx="5518404" cy="2173927"/>
          </a:xfrm>
        </p:spPr>
        <p:txBody>
          <a:bodyPr>
            <a:normAutofit/>
          </a:bodyPr>
          <a:lstStyle/>
          <a:p>
            <a:pPr marL="0" indent="0" algn="just">
              <a:buNone/>
            </a:pPr>
            <a:r>
              <a:rPr lang="en-US" sz="3600" dirty="0"/>
              <a:t>Fraud is another key concern for many consumer-facing websites. </a:t>
            </a:r>
          </a:p>
        </p:txBody>
      </p:sp>
      <p:pic>
        <p:nvPicPr>
          <p:cNvPr id="5122" name="Picture 2" descr="See the source image">
            <a:extLst>
              <a:ext uri="{FF2B5EF4-FFF2-40B4-BE49-F238E27FC236}">
                <a16:creationId xmlns:a16="http://schemas.microsoft.com/office/drawing/2014/main" id="{26648F4E-49C2-43B3-9F5F-073311644D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8950" y="2342036"/>
            <a:ext cx="4514850" cy="300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1327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5784</TotalTime>
  <Words>729</Words>
  <Application>Microsoft Office PowerPoint</Application>
  <PresentationFormat>Widescreen</PresentationFormat>
  <Paragraphs>71</Paragraphs>
  <Slides>22</Slides>
  <Notes>10</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22</vt:i4>
      </vt:variant>
    </vt:vector>
  </HeadingPairs>
  <TitlesOfParts>
    <vt:vector size="27" baseType="lpstr">
      <vt:lpstr>Abadi</vt:lpstr>
      <vt:lpstr>Aharoni</vt:lpstr>
      <vt:lpstr>Arial</vt:lpstr>
      <vt:lpstr>Calibri</vt:lpstr>
      <vt:lpstr>Office Theme</vt:lpstr>
      <vt:lpstr>Computational Intelligence (TC2023)</vt:lpstr>
      <vt:lpstr>Unit V – Web System Protection (1)</vt:lpstr>
      <vt:lpstr>What is required to protect a consumer Web?</vt:lpstr>
      <vt:lpstr>What is consumer web?</vt:lpstr>
      <vt:lpstr>How a hacker directly monetized through attacking web consumer applications?</vt:lpstr>
      <vt:lpstr>How a hacker directly monetized through attacking web consumer applications?</vt:lpstr>
      <vt:lpstr>How a hacker directly monetized through attacking web consumer applications?</vt:lpstr>
      <vt:lpstr>How a hacker directly monetized through attacking web consumer applications?</vt:lpstr>
      <vt:lpstr>How a hacker directly monetized through attacking web consumer applications?</vt:lpstr>
      <vt:lpstr>How a hacker directly monetized through attacking web consumer applications?</vt:lpstr>
      <vt:lpstr>How a hacker indirectly monetized through attacking web consumer applications?</vt:lpstr>
      <vt:lpstr>Types of Abuse - Authentication and Account Takeover</vt:lpstr>
      <vt:lpstr>Authentication and Account Takeover</vt:lpstr>
      <vt:lpstr>Password Flaws</vt:lpstr>
      <vt:lpstr>Features Used to Classify Login Attempts</vt:lpstr>
      <vt:lpstr>Brute-force attack on a single account:</vt:lpstr>
      <vt:lpstr>Deviation from this user’s established patterns of login</vt:lpstr>
      <vt:lpstr>Large-scale automation of login</vt:lpstr>
      <vt:lpstr>Feature Engineering</vt:lpstr>
      <vt:lpstr>Try is to set thresholds on each of the features</vt:lpstr>
      <vt:lpstr>Unit V – Web System Protection (1)</vt:lpstr>
      <vt:lpstr>Computational Intelligence (TC2023)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Intelligence (TC2023)</dc:title>
  <dc:creator>ALEXANDRE</dc:creator>
  <cp:lastModifiedBy>ALEXANDRE</cp:lastModifiedBy>
  <cp:revision>38</cp:revision>
  <dcterms:created xsi:type="dcterms:W3CDTF">2021-01-20T18:52:00Z</dcterms:created>
  <dcterms:modified xsi:type="dcterms:W3CDTF">2021-06-04T13:44:39Z</dcterms:modified>
</cp:coreProperties>
</file>